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58" r:id="rId4"/>
    <p:sldId id="259" r:id="rId5"/>
    <p:sldId id="260" r:id="rId6"/>
    <p:sldId id="302" r:id="rId7"/>
    <p:sldId id="300" r:id="rId8"/>
    <p:sldId id="301" r:id="rId9"/>
    <p:sldId id="261" r:id="rId10"/>
    <p:sldId id="262" r:id="rId11"/>
    <p:sldId id="307" r:id="rId12"/>
    <p:sldId id="308" r:id="rId13"/>
    <p:sldId id="264" r:id="rId14"/>
    <p:sldId id="303" r:id="rId15"/>
    <p:sldId id="304" r:id="rId16"/>
  </p:sldIdLst>
  <p:sldSz cx="9753600" cy="7315200"/>
  <p:notesSz cx="7010400" cy="9296400"/>
  <p:embeddedFontLst>
    <p:embeddedFont>
      <p:font typeface="Arial Narrow" panose="020B0606020202030204" pitchFamily="34" charset="0"/>
      <p:regular r:id="rId18"/>
      <p:bold r:id="rId19"/>
      <p:italic r:id="rId20"/>
      <p:boldItalic r:id="rId21"/>
    </p:embeddedFont>
    <p:embeddedFont>
      <p:font typeface="Montserrat Classic Bold" panose="020B0604020202020204" charset="0"/>
      <p:regular r:id="rId22"/>
    </p:embeddedFont>
    <p:embeddedFont>
      <p:font typeface="Montserrat Light Bold"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5033" autoAdjust="0"/>
  </p:normalViewPr>
  <p:slideViewPr>
    <p:cSldViewPr>
      <p:cViewPr>
        <p:scale>
          <a:sx n="110" d="100"/>
          <a:sy n="110" d="100"/>
        </p:scale>
        <p:origin x="446" y="-11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Shaw Brown" userId="575cc144-d633-4c64-93ec-ee40dc764382" providerId="ADAL" clId="{52508220-D76C-4247-B73E-8F9BAC7EA018}"/>
    <pc:docChg chg="modSld">
      <pc:chgData name="Karen Shaw Brown" userId="575cc144-d633-4c64-93ec-ee40dc764382" providerId="ADAL" clId="{52508220-D76C-4247-B73E-8F9BAC7EA018}" dt="2024-09-05T18:56:39.433" v="32" actId="20577"/>
      <pc:docMkLst>
        <pc:docMk/>
      </pc:docMkLst>
      <pc:sldChg chg="modSp mod modNotesTx">
        <pc:chgData name="Karen Shaw Brown" userId="575cc144-d633-4c64-93ec-ee40dc764382" providerId="ADAL" clId="{52508220-D76C-4247-B73E-8F9BAC7EA018}" dt="2024-09-05T18:56:39.433" v="32" actId="20577"/>
        <pc:sldMkLst>
          <pc:docMk/>
          <pc:sldMk cId="0" sldId="256"/>
        </pc:sldMkLst>
        <pc:spChg chg="mod">
          <ac:chgData name="Karen Shaw Brown" userId="575cc144-d633-4c64-93ec-ee40dc764382" providerId="ADAL" clId="{52508220-D76C-4247-B73E-8F9BAC7EA018}" dt="2024-09-05T18:56:39.433" v="32" actId="20577"/>
          <ac:spMkLst>
            <pc:docMk/>
            <pc:sldMk cId="0" sldId="256"/>
            <ac:spMk id="23" creationId="{00000000-0000-0000-0000-000000000000}"/>
          </ac:spMkLst>
        </pc:spChg>
      </pc:sldChg>
      <pc:sldChg chg="modNotesTx">
        <pc:chgData name="Karen Shaw Brown" userId="575cc144-d633-4c64-93ec-ee40dc764382" providerId="ADAL" clId="{52508220-D76C-4247-B73E-8F9BAC7EA018}" dt="2024-09-05T18:28:40.360" v="1" actId="6549"/>
        <pc:sldMkLst>
          <pc:docMk/>
          <pc:sldMk cId="0" sldId="257"/>
        </pc:sldMkLst>
      </pc:sldChg>
      <pc:sldChg chg="modNotesTx">
        <pc:chgData name="Karen Shaw Brown" userId="575cc144-d633-4c64-93ec-ee40dc764382" providerId="ADAL" clId="{52508220-D76C-4247-B73E-8F9BAC7EA018}" dt="2024-09-05T18:28:48.223" v="2" actId="6549"/>
        <pc:sldMkLst>
          <pc:docMk/>
          <pc:sldMk cId="0" sldId="258"/>
        </pc:sldMkLst>
      </pc:sldChg>
      <pc:sldChg chg="modNotesTx">
        <pc:chgData name="Karen Shaw Brown" userId="575cc144-d633-4c64-93ec-ee40dc764382" providerId="ADAL" clId="{52508220-D76C-4247-B73E-8F9BAC7EA018}" dt="2024-09-05T18:29:12.492" v="3" actId="6549"/>
        <pc:sldMkLst>
          <pc:docMk/>
          <pc:sldMk cId="0" sldId="259"/>
        </pc:sldMkLst>
      </pc:sldChg>
      <pc:sldChg chg="modNotesTx">
        <pc:chgData name="Karen Shaw Brown" userId="575cc144-d633-4c64-93ec-ee40dc764382" providerId="ADAL" clId="{52508220-D76C-4247-B73E-8F9BAC7EA018}" dt="2024-09-05T18:29:23.226" v="4" actId="6549"/>
        <pc:sldMkLst>
          <pc:docMk/>
          <pc:sldMk cId="0" sldId="260"/>
        </pc:sldMkLst>
      </pc:sldChg>
      <pc:sldChg chg="modNotesTx">
        <pc:chgData name="Karen Shaw Brown" userId="575cc144-d633-4c64-93ec-ee40dc764382" providerId="ADAL" clId="{52508220-D76C-4247-B73E-8F9BAC7EA018}" dt="2024-09-05T18:29:40.819" v="7" actId="5793"/>
        <pc:sldMkLst>
          <pc:docMk/>
          <pc:sldMk cId="0" sldId="261"/>
        </pc:sldMkLst>
      </pc:sldChg>
      <pc:sldChg chg="modNotesTx">
        <pc:chgData name="Karen Shaw Brown" userId="575cc144-d633-4c64-93ec-ee40dc764382" providerId="ADAL" clId="{52508220-D76C-4247-B73E-8F9BAC7EA018}" dt="2024-09-05T18:29:49.656" v="8" actId="6549"/>
        <pc:sldMkLst>
          <pc:docMk/>
          <pc:sldMk cId="0" sldId="262"/>
        </pc:sldMkLst>
      </pc:sldChg>
      <pc:sldChg chg="modNotesTx">
        <pc:chgData name="Karen Shaw Brown" userId="575cc144-d633-4c64-93ec-ee40dc764382" providerId="ADAL" clId="{52508220-D76C-4247-B73E-8F9BAC7EA018}" dt="2024-09-05T18:30:12.423" v="11" actId="6549"/>
        <pc:sldMkLst>
          <pc:docMk/>
          <pc:sldMk cId="0" sldId="264"/>
        </pc:sldMkLst>
      </pc:sldChg>
      <pc:sldChg chg="modNotesTx">
        <pc:chgData name="Karen Shaw Brown" userId="575cc144-d633-4c64-93ec-ee40dc764382" providerId="ADAL" clId="{52508220-D76C-4247-B73E-8F9BAC7EA018}" dt="2024-09-05T18:29:30.409" v="5" actId="6549"/>
        <pc:sldMkLst>
          <pc:docMk/>
          <pc:sldMk cId="1038363120" sldId="300"/>
        </pc:sldMkLst>
      </pc:sldChg>
      <pc:sldChg chg="modNotesTx">
        <pc:chgData name="Karen Shaw Brown" userId="575cc144-d633-4c64-93ec-ee40dc764382" providerId="ADAL" clId="{52508220-D76C-4247-B73E-8F9BAC7EA018}" dt="2024-09-05T18:29:56.638" v="9" actId="6549"/>
        <pc:sldMkLst>
          <pc:docMk/>
          <pc:sldMk cId="2241482576" sldId="307"/>
        </pc:sldMkLst>
      </pc:sldChg>
      <pc:sldChg chg="modNotesTx">
        <pc:chgData name="Karen Shaw Brown" userId="575cc144-d633-4c64-93ec-ee40dc764382" providerId="ADAL" clId="{52508220-D76C-4247-B73E-8F9BAC7EA018}" dt="2024-09-05T18:30:03.622" v="10" actId="6549"/>
        <pc:sldMkLst>
          <pc:docMk/>
          <pc:sldMk cId="157317643" sldId="3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50453" cy="348615"/>
          </a:xfrm>
          <a:prstGeom prst="rect">
            <a:avLst/>
          </a:prstGeom>
        </p:spPr>
        <p:txBody>
          <a:bodyPr vert="horz" lIns="93177" tIns="46589" rIns="93177" bIns="46589" rtlCol="0"/>
          <a:lstStyle>
            <a:lvl1pPr algn="l">
              <a:defRPr sz="1200"/>
            </a:lvl1pPr>
          </a:lstStyle>
          <a:p>
            <a:endParaRPr lang="cs-CZ"/>
          </a:p>
        </p:txBody>
      </p:sp>
      <p:sp>
        <p:nvSpPr>
          <p:cNvPr id="3" name="Date Placeholder 2"/>
          <p:cNvSpPr>
            <a:spLocks noGrp="1"/>
          </p:cNvSpPr>
          <p:nvPr>
            <p:ph type="dt" idx="1"/>
          </p:nvPr>
        </p:nvSpPr>
        <p:spPr>
          <a:xfrm>
            <a:off x="5295125" y="1"/>
            <a:ext cx="4050453" cy="348615"/>
          </a:xfrm>
          <a:prstGeom prst="rect">
            <a:avLst/>
          </a:prstGeom>
        </p:spPr>
        <p:txBody>
          <a:bodyPr vert="horz" lIns="93177" tIns="46589" rIns="93177" bIns="46589" rtlCol="0"/>
          <a:lstStyle>
            <a:lvl1pPr algn="r">
              <a:defRPr sz="1200"/>
            </a:lvl1pPr>
          </a:lstStyle>
          <a:p>
            <a:fld id="{B7268E1E-0E44-426D-905E-8AD9B19D2182}" type="datetimeFigureOut">
              <a:rPr lang="cs-CZ" smtClean="0"/>
              <a:t>05.09.2024</a:t>
            </a:fld>
            <a:endParaRPr lang="cs-CZ"/>
          </a:p>
        </p:txBody>
      </p:sp>
      <p:sp>
        <p:nvSpPr>
          <p:cNvPr id="4" name="Slide Image Placeholder 3"/>
          <p:cNvSpPr>
            <a:spLocks noGrp="1" noRot="1" noChangeAspect="1"/>
          </p:cNvSpPr>
          <p:nvPr>
            <p:ph type="sldImg" idx="2"/>
          </p:nvPr>
        </p:nvSpPr>
        <p:spPr>
          <a:xfrm>
            <a:off x="2933700" y="520700"/>
            <a:ext cx="3479800" cy="2609850"/>
          </a:xfrm>
          <a:prstGeom prst="rect">
            <a:avLst/>
          </a:prstGeom>
          <a:noFill/>
          <a:ln w="12700">
            <a:solidFill>
              <a:prstClr val="black"/>
            </a:solidFill>
          </a:ln>
        </p:spPr>
        <p:txBody>
          <a:bodyPr vert="horz" lIns="93177" tIns="46589" rIns="93177" bIns="46589" rtlCol="0" anchor="ctr"/>
          <a:lstStyle/>
          <a:p>
            <a:endParaRPr lang="cs-CZ"/>
          </a:p>
        </p:txBody>
      </p:sp>
      <p:sp>
        <p:nvSpPr>
          <p:cNvPr id="5" name="Notes Placeholder 4"/>
          <p:cNvSpPr>
            <a:spLocks noGrp="1"/>
          </p:cNvSpPr>
          <p:nvPr>
            <p:ph type="body" sz="quarter" idx="3"/>
          </p:nvPr>
        </p:nvSpPr>
        <p:spPr>
          <a:xfrm>
            <a:off x="934720" y="3305386"/>
            <a:ext cx="7477760" cy="313269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lang="cs-CZ"/>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50453" cy="348615"/>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idx="1"/>
          </p:nvPr>
        </p:nvSpPr>
        <p:spPr>
          <a:xfrm>
            <a:off x="5295125" y="1"/>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933700" y="520700"/>
            <a:ext cx="3479800" cy="2609850"/>
          </a:xfrm>
          <a:prstGeom prst="rect">
            <a:avLst/>
          </a:prstGeom>
          <a:noFill/>
          <a:ln w="12700">
            <a:solidFill>
              <a:prstClr val="black"/>
            </a:solidFill>
          </a:ln>
        </p:spPr>
        <p:txBody>
          <a:bodyPr vert="horz" lIns="93177" tIns="46589" rIns="93177" bIns="46589" rtlCol="0" anchor="ctr"/>
          <a:lstStyle/>
          <a:p>
            <a:endParaRPr dirty="0"/>
          </a:p>
        </p:txBody>
      </p:sp>
      <p:sp>
        <p:nvSpPr>
          <p:cNvPr id="5" name="Notes Placeholder 4"/>
          <p:cNvSpPr>
            <a:spLocks noGrp="1"/>
          </p:cNvSpPr>
          <p:nvPr>
            <p:ph type="body" sz="quarter" idx="3"/>
          </p:nvPr>
        </p:nvSpPr>
        <p:spPr>
          <a:xfrm>
            <a:off x="934720" y="3305386"/>
            <a:ext cx="7477760" cy="3132695"/>
          </a:xfrm>
          <a:prstGeom prst="rect">
            <a:avLst/>
          </a:prstGeom>
        </p:spPr>
        <p:txBody>
          <a:bodyPr vert="horz" lIns="93177" tIns="46589" rIns="93177" bIns="46589" rtlCol="0"/>
          <a:lstStyle/>
          <a:p>
            <a:pPr marL="0" marR="0"/>
            <a:endParaRPr lang="en-US" sz="1800" dirty="0">
              <a:effectLst/>
              <a:latin typeface="Times New Roman" panose="02020603050405020304" pitchFamily="18" charset="0"/>
              <a:ea typeface="Times New Roman" panose="02020603050405020304" pitchFamily="18" charset="0"/>
            </a:endParaRP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dirty="0"/>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50453" cy="348615"/>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idx="1"/>
          </p:nvPr>
        </p:nvSpPr>
        <p:spPr>
          <a:xfrm>
            <a:off x="5295125" y="1"/>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933700" y="520700"/>
            <a:ext cx="3479800" cy="2609850"/>
          </a:xfrm>
          <a:prstGeom prst="rect">
            <a:avLst/>
          </a:prstGeom>
          <a:noFill/>
          <a:ln w="12700">
            <a:solidFill>
              <a:prstClr val="black"/>
            </a:solidFill>
          </a:ln>
        </p:spPr>
        <p:txBody>
          <a:bodyPr vert="horz" lIns="93177" tIns="46589" rIns="93177" bIns="46589" rtlCol="0" anchor="ctr"/>
          <a:lstStyle/>
          <a:p>
            <a:endParaRPr dirty="0"/>
          </a:p>
        </p:txBody>
      </p:sp>
      <p:sp>
        <p:nvSpPr>
          <p:cNvPr id="5" name="Notes Placeholder 4"/>
          <p:cNvSpPr>
            <a:spLocks noGrp="1"/>
          </p:cNvSpPr>
          <p:nvPr>
            <p:ph type="body" sz="quarter" idx="3"/>
          </p:nvPr>
        </p:nvSpPr>
        <p:spPr>
          <a:xfrm>
            <a:off x="934720" y="3305386"/>
            <a:ext cx="7477760" cy="3132695"/>
          </a:xfrm>
          <a:prstGeom prst="rect">
            <a:avLst/>
          </a:prstGeom>
        </p:spPr>
        <p:txBody>
          <a:bodyPr vert="horz" lIns="93177" tIns="46589" rIns="93177" bIns="46589" rtlCol="0"/>
          <a:lstStyle/>
          <a:p>
            <a:pPr marL="465887" marR="0" lvl="0" indent="0" algn="l" defTabSz="914400" rtl="0" eaLnBrk="1" fontAlgn="auto" latinLnBrk="0" hangingPunct="1">
              <a:lnSpc>
                <a:spcPct val="107000"/>
              </a:lnSpc>
              <a:spcBef>
                <a:spcPts val="0"/>
              </a:spcBef>
              <a:spcAft>
                <a:spcPts val="0"/>
              </a:spcAft>
              <a:buClrTx/>
              <a:buSzTx/>
              <a:buFontTx/>
              <a:buNone/>
              <a:tabLst/>
              <a:defRPr/>
            </a:pPr>
            <a:endParaRPr kumimoji="0" lang="en-US" sz="11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dirty="0"/>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50453" cy="348615"/>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idx="1"/>
          </p:nvPr>
        </p:nvSpPr>
        <p:spPr>
          <a:xfrm>
            <a:off x="5295125" y="1"/>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933700" y="520700"/>
            <a:ext cx="3479800" cy="2609850"/>
          </a:xfrm>
          <a:prstGeom prst="rect">
            <a:avLst/>
          </a:prstGeom>
          <a:noFill/>
          <a:ln w="12700">
            <a:solidFill>
              <a:prstClr val="black"/>
            </a:solidFill>
          </a:ln>
        </p:spPr>
        <p:txBody>
          <a:bodyPr vert="horz" lIns="93177" tIns="46589" rIns="93177" bIns="46589" rtlCol="0" anchor="ctr"/>
          <a:lstStyle/>
          <a:p>
            <a:endParaRPr dirty="0"/>
          </a:p>
        </p:txBody>
      </p:sp>
      <p:sp>
        <p:nvSpPr>
          <p:cNvPr id="5" name="Notes Placeholder 4"/>
          <p:cNvSpPr>
            <a:spLocks noGrp="1"/>
          </p:cNvSpPr>
          <p:nvPr>
            <p:ph type="body" sz="quarter" idx="3"/>
          </p:nvPr>
        </p:nvSpPr>
        <p:spPr>
          <a:xfrm>
            <a:off x="934720" y="3305386"/>
            <a:ext cx="7477760" cy="3132695"/>
          </a:xfrm>
          <a:prstGeom prst="rect">
            <a:avLst/>
          </a:prstGeom>
        </p:spPr>
        <p:txBody>
          <a:bodyPr vert="horz" lIns="93177" tIns="46589" rIns="93177" bIns="46589" rtlCol="0"/>
          <a:lstStyle/>
          <a:p>
            <a:pPr marL="465887" marR="0" lvl="1" indent="0" algn="l" defTabSz="914400" rtl="0" eaLnBrk="1" fontAlgn="auto" latinLnBrk="0" hangingPunct="1">
              <a:lnSpc>
                <a:spcPct val="107000"/>
              </a:lnSpc>
              <a:spcBef>
                <a:spcPts val="0"/>
              </a:spcBef>
              <a:spcAft>
                <a:spcPts val="815"/>
              </a:spcAft>
              <a:buClrTx/>
              <a:buSzTx/>
              <a:buFont typeface="Courier New" panose="02070309020205020404" pitchFamily="49" charset="0"/>
              <a:buNone/>
              <a:tabLst/>
              <a:defRPr/>
            </a:pPr>
            <a:endParaRPr kumimoji="0" lang="en-US" sz="11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dirty="0"/>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extLst>
      <p:ext uri="{BB962C8B-B14F-4D97-AF65-F5344CB8AC3E}">
        <p14:creationId xmlns:p14="http://schemas.microsoft.com/office/powerpoint/2010/main" val="133466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50453" cy="348615"/>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idx="1"/>
          </p:nvPr>
        </p:nvSpPr>
        <p:spPr>
          <a:xfrm>
            <a:off x="5295125" y="1"/>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933700" y="520700"/>
            <a:ext cx="3479800" cy="2609850"/>
          </a:xfrm>
          <a:prstGeom prst="rect">
            <a:avLst/>
          </a:prstGeom>
          <a:noFill/>
          <a:ln w="12700">
            <a:solidFill>
              <a:prstClr val="black"/>
            </a:solidFill>
          </a:ln>
        </p:spPr>
        <p:txBody>
          <a:bodyPr vert="horz" lIns="93177" tIns="46589" rIns="93177" bIns="46589" rtlCol="0" anchor="ctr"/>
          <a:lstStyle/>
          <a:p>
            <a:endParaRPr dirty="0"/>
          </a:p>
        </p:txBody>
      </p:sp>
      <p:sp>
        <p:nvSpPr>
          <p:cNvPr id="5" name="Notes Placeholder 4"/>
          <p:cNvSpPr>
            <a:spLocks noGrp="1"/>
          </p:cNvSpPr>
          <p:nvPr>
            <p:ph type="body" sz="quarter" idx="3"/>
          </p:nvPr>
        </p:nvSpPr>
        <p:spPr>
          <a:xfrm>
            <a:off x="934720" y="3305386"/>
            <a:ext cx="7477760" cy="3132695"/>
          </a:xfrm>
          <a:prstGeom prst="rect">
            <a:avLst/>
          </a:prstGeom>
        </p:spPr>
        <p:txBody>
          <a:bodyPr vert="horz" lIns="93177" tIns="46589" rIns="93177" bIns="46589" rtlCol="0"/>
          <a:lstStyle/>
          <a:p>
            <a:pPr marL="465887" marR="0" lvl="1" indent="0" algn="l" defTabSz="914400" rtl="0" eaLnBrk="1" fontAlgn="auto" latinLnBrk="0" hangingPunct="1">
              <a:lnSpc>
                <a:spcPct val="107000"/>
              </a:lnSpc>
              <a:spcBef>
                <a:spcPts val="0"/>
              </a:spcBef>
              <a:spcAft>
                <a:spcPts val="815"/>
              </a:spcAft>
              <a:buClrTx/>
              <a:buSzTx/>
              <a:buFont typeface="Courier New" panose="02070309020205020404" pitchFamily="49" charset="0"/>
              <a:buNone/>
              <a:tabLst/>
              <a:defRPr/>
            </a:pPr>
            <a:endParaRPr kumimoji="0" lang="en-US" sz="11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dirty="0"/>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extLst>
      <p:ext uri="{BB962C8B-B14F-4D97-AF65-F5344CB8AC3E}">
        <p14:creationId xmlns:p14="http://schemas.microsoft.com/office/powerpoint/2010/main" val="319476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50453" cy="348615"/>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idx="1"/>
          </p:nvPr>
        </p:nvSpPr>
        <p:spPr>
          <a:xfrm>
            <a:off x="5295125" y="1"/>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933700" y="520700"/>
            <a:ext cx="3479800" cy="2609850"/>
          </a:xfrm>
          <a:prstGeom prst="rect">
            <a:avLst/>
          </a:prstGeom>
          <a:noFill/>
          <a:ln w="12700">
            <a:solidFill>
              <a:prstClr val="black"/>
            </a:solidFill>
          </a:ln>
        </p:spPr>
        <p:txBody>
          <a:bodyPr vert="horz" lIns="93177" tIns="46589" rIns="93177" bIns="46589" rtlCol="0" anchor="ctr"/>
          <a:lstStyle/>
          <a:p>
            <a:endParaRPr dirty="0"/>
          </a:p>
        </p:txBody>
      </p:sp>
      <p:sp>
        <p:nvSpPr>
          <p:cNvPr id="5" name="Notes Placeholder 4"/>
          <p:cNvSpPr>
            <a:spLocks noGrp="1"/>
          </p:cNvSpPr>
          <p:nvPr>
            <p:ph type="body" sz="quarter" idx="3"/>
          </p:nvPr>
        </p:nvSpPr>
        <p:spPr>
          <a:xfrm>
            <a:off x="934720" y="3305386"/>
            <a:ext cx="7477760" cy="3132695"/>
          </a:xfrm>
          <a:prstGeom prst="rect">
            <a:avLst/>
          </a:prstGeom>
        </p:spPr>
        <p:txBody>
          <a:bodyPr vert="horz" lIns="93177" tIns="46589" rIns="93177" bIns="46589" rtlCol="0"/>
          <a:lstStyle/>
          <a:p>
            <a:endParaRPr lang="en-US" dirty="0"/>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dirty="0"/>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50453" cy="348615"/>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idx="1"/>
          </p:nvPr>
        </p:nvSpPr>
        <p:spPr>
          <a:xfrm>
            <a:off x="5295125" y="1"/>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933700" y="520700"/>
            <a:ext cx="3479800" cy="2609850"/>
          </a:xfrm>
          <a:prstGeom prst="rect">
            <a:avLst/>
          </a:prstGeom>
          <a:noFill/>
          <a:ln w="12700">
            <a:solidFill>
              <a:prstClr val="black"/>
            </a:solidFill>
          </a:ln>
        </p:spPr>
        <p:txBody>
          <a:bodyPr vert="horz" lIns="93177" tIns="46589" rIns="93177" bIns="46589" rtlCol="0" anchor="ctr"/>
          <a:lstStyle/>
          <a:p>
            <a:endParaRPr dirty="0"/>
          </a:p>
        </p:txBody>
      </p:sp>
      <p:sp>
        <p:nvSpPr>
          <p:cNvPr id="5" name="Notes Placeholder 4"/>
          <p:cNvSpPr>
            <a:spLocks noGrp="1"/>
          </p:cNvSpPr>
          <p:nvPr>
            <p:ph type="body" sz="quarter" idx="3"/>
          </p:nvPr>
        </p:nvSpPr>
        <p:spPr>
          <a:xfrm>
            <a:off x="934720" y="3305386"/>
            <a:ext cx="7477760" cy="3132695"/>
          </a:xfrm>
          <a:prstGeom prst="rect">
            <a:avLst/>
          </a:prstGeom>
        </p:spPr>
        <p:txBody>
          <a:bodyPr vert="horz" lIns="93177" tIns="46589" rIns="93177" bIns="46589" rtlCol="0"/>
          <a:lstStyle/>
          <a:p>
            <a:endParaRPr lang="en-US" dirty="0"/>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dirty="0"/>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extLst>
      <p:ext uri="{BB962C8B-B14F-4D97-AF65-F5344CB8AC3E}">
        <p14:creationId xmlns:p14="http://schemas.microsoft.com/office/powerpoint/2010/main" val="2425762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50453" cy="348615"/>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idx="1"/>
          </p:nvPr>
        </p:nvSpPr>
        <p:spPr>
          <a:xfrm>
            <a:off x="5295125" y="1"/>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933700" y="520700"/>
            <a:ext cx="3479800" cy="2609850"/>
          </a:xfrm>
          <a:prstGeom prst="rect">
            <a:avLst/>
          </a:prstGeom>
          <a:noFill/>
          <a:ln w="12700">
            <a:solidFill>
              <a:prstClr val="black"/>
            </a:solidFill>
          </a:ln>
        </p:spPr>
        <p:txBody>
          <a:bodyPr vert="horz" lIns="93177" tIns="46589" rIns="93177" bIns="46589" rtlCol="0" anchor="ctr"/>
          <a:lstStyle/>
          <a:p>
            <a:endParaRPr dirty="0"/>
          </a:p>
        </p:txBody>
      </p:sp>
      <p:sp>
        <p:nvSpPr>
          <p:cNvPr id="5" name="Notes Placeholder 4"/>
          <p:cNvSpPr>
            <a:spLocks noGrp="1"/>
          </p:cNvSpPr>
          <p:nvPr>
            <p:ph type="body" sz="quarter" idx="3"/>
          </p:nvPr>
        </p:nvSpPr>
        <p:spPr>
          <a:xfrm>
            <a:off x="934720" y="3305386"/>
            <a:ext cx="7477760" cy="3132695"/>
          </a:xfrm>
          <a:prstGeom prst="rect">
            <a:avLst/>
          </a:prstGeom>
        </p:spPr>
        <p:txBody>
          <a:bodyPr vert="horz" lIns="93177" tIns="46589" rIns="93177" bIns="46589" rtlCol="0"/>
          <a:lstStyle/>
          <a:p>
            <a:endParaRPr lang="en-US" dirty="0"/>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dirty="0"/>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extLst>
      <p:ext uri="{BB962C8B-B14F-4D97-AF65-F5344CB8AC3E}">
        <p14:creationId xmlns:p14="http://schemas.microsoft.com/office/powerpoint/2010/main" val="2872269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33700" y="520700"/>
            <a:ext cx="3479800" cy="2609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3695192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33700" y="520700"/>
            <a:ext cx="3479800" cy="2609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1896675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50453" cy="348615"/>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idx="1"/>
          </p:nvPr>
        </p:nvSpPr>
        <p:spPr>
          <a:xfrm>
            <a:off x="5295125" y="1"/>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933700" y="520700"/>
            <a:ext cx="3479800" cy="2609850"/>
          </a:xfrm>
          <a:prstGeom prst="rect">
            <a:avLst/>
          </a:prstGeom>
          <a:noFill/>
          <a:ln w="12700">
            <a:solidFill>
              <a:prstClr val="black"/>
            </a:solidFill>
          </a:ln>
        </p:spPr>
        <p:txBody>
          <a:bodyPr vert="horz" lIns="93177" tIns="46589" rIns="93177" bIns="46589" rtlCol="0" anchor="ctr"/>
          <a:lstStyle/>
          <a:p>
            <a:endParaRPr dirty="0"/>
          </a:p>
        </p:txBody>
      </p:sp>
      <p:sp>
        <p:nvSpPr>
          <p:cNvPr id="5" name="Notes Placeholder 4"/>
          <p:cNvSpPr>
            <a:spLocks noGrp="1"/>
          </p:cNvSpPr>
          <p:nvPr>
            <p:ph type="body" sz="quarter" idx="3"/>
          </p:nvPr>
        </p:nvSpPr>
        <p:spPr>
          <a:xfrm>
            <a:off x="934720" y="3305386"/>
            <a:ext cx="7477760" cy="3132695"/>
          </a:xfrm>
          <a:prstGeom prst="rect">
            <a:avLst/>
          </a:prstGeom>
        </p:spPr>
        <p:txBody>
          <a:bodyPr vert="horz" lIns="93177" tIns="46589" rIns="93177" bIns="46589" rtlCol="0"/>
          <a:lstStyle/>
          <a:p>
            <a:pPr marL="0" indent="0" algn="just">
              <a:lnSpc>
                <a:spcPct val="107000"/>
              </a:lnSpc>
              <a:spcAft>
                <a:spcPts val="815"/>
              </a:spcAft>
              <a:buFont typeface="Symbol" panose="05050102010706020507" pitchFamily="18" charset="2"/>
              <a:buNone/>
            </a:pPr>
            <a:endParaRPr lang="en-US" dirty="0"/>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dirty="0"/>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50453" cy="348615"/>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idx="1"/>
          </p:nvPr>
        </p:nvSpPr>
        <p:spPr>
          <a:xfrm>
            <a:off x="5295125" y="1"/>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933700" y="520700"/>
            <a:ext cx="3479800" cy="2609850"/>
          </a:xfrm>
          <a:prstGeom prst="rect">
            <a:avLst/>
          </a:prstGeom>
          <a:noFill/>
          <a:ln w="12700">
            <a:solidFill>
              <a:prstClr val="black"/>
            </a:solidFill>
          </a:ln>
        </p:spPr>
        <p:txBody>
          <a:bodyPr vert="horz" lIns="93177" tIns="46589" rIns="93177" bIns="46589" rtlCol="0" anchor="ctr"/>
          <a:lstStyle/>
          <a:p>
            <a:endParaRPr dirty="0"/>
          </a:p>
        </p:txBody>
      </p:sp>
      <p:sp>
        <p:nvSpPr>
          <p:cNvPr id="5" name="Notes Placeholder 4"/>
          <p:cNvSpPr>
            <a:spLocks noGrp="1"/>
          </p:cNvSpPr>
          <p:nvPr>
            <p:ph type="body" sz="quarter" idx="3"/>
          </p:nvPr>
        </p:nvSpPr>
        <p:spPr>
          <a:xfrm>
            <a:off x="934720" y="3305386"/>
            <a:ext cx="7477760" cy="3132695"/>
          </a:xfrm>
          <a:prstGeom prst="rect">
            <a:avLst/>
          </a:prstGeom>
        </p:spPr>
        <p:txBody>
          <a:bodyPr vert="horz" lIns="93177" tIns="46589" rIns="93177" bIns="46589" rtlCol="0"/>
          <a:lstStyle/>
          <a:p>
            <a:endParaRPr lang="en-US" dirty="0"/>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dirty="0"/>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50453" cy="348615"/>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idx="1"/>
          </p:nvPr>
        </p:nvSpPr>
        <p:spPr>
          <a:xfrm>
            <a:off x="5295125" y="1"/>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933700" y="520700"/>
            <a:ext cx="3479800" cy="2609850"/>
          </a:xfrm>
          <a:prstGeom prst="rect">
            <a:avLst/>
          </a:prstGeom>
          <a:noFill/>
          <a:ln w="12700">
            <a:solidFill>
              <a:prstClr val="black"/>
            </a:solidFill>
          </a:ln>
        </p:spPr>
        <p:txBody>
          <a:bodyPr vert="horz" lIns="93177" tIns="46589" rIns="93177" bIns="46589" rtlCol="0" anchor="ctr"/>
          <a:lstStyle/>
          <a:p>
            <a:endParaRPr dirty="0"/>
          </a:p>
        </p:txBody>
      </p:sp>
      <p:sp>
        <p:nvSpPr>
          <p:cNvPr id="5" name="Notes Placeholder 4"/>
          <p:cNvSpPr>
            <a:spLocks noGrp="1"/>
          </p:cNvSpPr>
          <p:nvPr>
            <p:ph type="body" sz="quarter" idx="3"/>
          </p:nvPr>
        </p:nvSpPr>
        <p:spPr>
          <a:xfrm>
            <a:off x="934720" y="3305386"/>
            <a:ext cx="7477760" cy="3132695"/>
          </a:xfrm>
          <a:prstGeom prst="rect">
            <a:avLst/>
          </a:prstGeom>
        </p:spPr>
        <p:txBody>
          <a:bodyPr vert="horz" lIns="93177" tIns="46589" rIns="93177" bIns="46589" rtlCol="0"/>
          <a:lstStyle/>
          <a:p>
            <a:endParaRPr lang="en-US" dirty="0"/>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dirty="0"/>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extLst>
      <p:ext uri="{BB962C8B-B14F-4D97-AF65-F5344CB8AC3E}">
        <p14:creationId xmlns:p14="http://schemas.microsoft.com/office/powerpoint/2010/main" val="1978939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50453" cy="348615"/>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idx="1"/>
          </p:nvPr>
        </p:nvSpPr>
        <p:spPr>
          <a:xfrm>
            <a:off x="5295125" y="1"/>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933700" y="520700"/>
            <a:ext cx="3479800" cy="2609850"/>
          </a:xfrm>
          <a:prstGeom prst="rect">
            <a:avLst/>
          </a:prstGeom>
          <a:noFill/>
          <a:ln w="12700">
            <a:solidFill>
              <a:prstClr val="black"/>
            </a:solidFill>
          </a:ln>
        </p:spPr>
        <p:txBody>
          <a:bodyPr vert="horz" lIns="93177" tIns="46589" rIns="93177" bIns="46589" rtlCol="0" anchor="ctr"/>
          <a:lstStyle/>
          <a:p>
            <a:endParaRPr dirty="0"/>
          </a:p>
        </p:txBody>
      </p:sp>
      <p:sp>
        <p:nvSpPr>
          <p:cNvPr id="5" name="Notes Placeholder 4"/>
          <p:cNvSpPr>
            <a:spLocks noGrp="1"/>
          </p:cNvSpPr>
          <p:nvPr>
            <p:ph type="body" sz="quarter" idx="3"/>
          </p:nvPr>
        </p:nvSpPr>
        <p:spPr>
          <a:xfrm>
            <a:off x="934720" y="3305386"/>
            <a:ext cx="7477760" cy="3132695"/>
          </a:xfrm>
          <a:prstGeom prst="rect">
            <a:avLst/>
          </a:prstGeom>
        </p:spPr>
        <p:txBody>
          <a:bodyPr vert="horz" lIns="93177" tIns="46589" rIns="93177" bIns="46589" rtlCol="0"/>
          <a:lstStyle/>
          <a:p>
            <a:endParaRPr lang="en-US" dirty="0"/>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dirty="0"/>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extLst>
      <p:ext uri="{BB962C8B-B14F-4D97-AF65-F5344CB8AC3E}">
        <p14:creationId xmlns:p14="http://schemas.microsoft.com/office/powerpoint/2010/main" val="1462537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50453" cy="348615"/>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idx="1"/>
          </p:nvPr>
        </p:nvSpPr>
        <p:spPr>
          <a:xfrm>
            <a:off x="5295125" y="1"/>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933700" y="520700"/>
            <a:ext cx="3479800" cy="2609850"/>
          </a:xfrm>
          <a:prstGeom prst="rect">
            <a:avLst/>
          </a:prstGeom>
          <a:noFill/>
          <a:ln w="12700">
            <a:solidFill>
              <a:prstClr val="black"/>
            </a:solidFill>
          </a:ln>
        </p:spPr>
        <p:txBody>
          <a:bodyPr vert="horz" lIns="93177" tIns="46589" rIns="93177" bIns="46589" rtlCol="0" anchor="ctr"/>
          <a:lstStyle/>
          <a:p>
            <a:endParaRPr dirty="0"/>
          </a:p>
        </p:txBody>
      </p:sp>
      <p:sp>
        <p:nvSpPr>
          <p:cNvPr id="5" name="Notes Placeholder 4"/>
          <p:cNvSpPr>
            <a:spLocks noGrp="1"/>
          </p:cNvSpPr>
          <p:nvPr>
            <p:ph type="body" sz="quarter" idx="3"/>
          </p:nvPr>
        </p:nvSpPr>
        <p:spPr>
          <a:xfrm>
            <a:off x="934720" y="3305386"/>
            <a:ext cx="7477760" cy="3132695"/>
          </a:xfrm>
          <a:prstGeom prst="rect">
            <a:avLst/>
          </a:prstGeom>
        </p:spPr>
        <p:txBody>
          <a:bodyPr vert="horz" lIns="93177" tIns="46589" rIns="93177" bIns="46589" rtlCol="0"/>
          <a:lstStyle/>
          <a:p>
            <a:endParaRPr lang="en-US" dirty="0"/>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dirty="0"/>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extLst>
      <p:ext uri="{BB962C8B-B14F-4D97-AF65-F5344CB8AC3E}">
        <p14:creationId xmlns:p14="http://schemas.microsoft.com/office/powerpoint/2010/main" val="2686411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50453" cy="348615"/>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idx="1"/>
          </p:nvPr>
        </p:nvSpPr>
        <p:spPr>
          <a:xfrm>
            <a:off x="5295125" y="1"/>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933700" y="520700"/>
            <a:ext cx="3479800" cy="2609850"/>
          </a:xfrm>
          <a:prstGeom prst="rect">
            <a:avLst/>
          </a:prstGeom>
          <a:noFill/>
          <a:ln w="12700">
            <a:solidFill>
              <a:prstClr val="black"/>
            </a:solidFill>
          </a:ln>
        </p:spPr>
        <p:txBody>
          <a:bodyPr vert="horz" lIns="93177" tIns="46589" rIns="93177" bIns="46589" rtlCol="0" anchor="ctr"/>
          <a:lstStyle/>
          <a:p>
            <a:endParaRPr dirty="0"/>
          </a:p>
        </p:txBody>
      </p:sp>
      <p:sp>
        <p:nvSpPr>
          <p:cNvPr id="5" name="Notes Placeholder 4"/>
          <p:cNvSpPr>
            <a:spLocks noGrp="1"/>
          </p:cNvSpPr>
          <p:nvPr>
            <p:ph type="body" sz="quarter" idx="3"/>
          </p:nvPr>
        </p:nvSpPr>
        <p:spPr>
          <a:xfrm>
            <a:off x="934720" y="3305386"/>
            <a:ext cx="7477760" cy="3132695"/>
          </a:xfrm>
          <a:prstGeom prst="rect">
            <a:avLst/>
          </a:prstGeom>
        </p:spPr>
        <p:txBody>
          <a:bodyPr vert="horz" lIns="93177" tIns="46589" rIns="93177" bIns="46589" rtlCol="0"/>
          <a:lstStyle/>
          <a:p>
            <a:pPr marL="0" marR="0" lvl="0" indent="0">
              <a:lnSpc>
                <a:spcPct val="107000"/>
              </a:lnSpc>
              <a:spcBef>
                <a:spcPts val="0"/>
              </a:spcBef>
              <a:spcAft>
                <a:spcPts val="800"/>
              </a:spcAft>
              <a:buFont typeface="Symbol" panose="05050102010706020507" pitchFamily="18" charset="2"/>
              <a:buNone/>
            </a:pPr>
            <a:endParaRPr lang="en-US" dirty="0"/>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dirty="0"/>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7D2C7F-F4D7-4E9B-A2A8-AE6624DB6D60}" type="datetime1">
              <a:rPr lang="en-US" smtClean="0"/>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7CC681-9834-4C4A-A4BC-FA7EE28D2531}" type="datetime1">
              <a:rPr lang="en-US" smtClean="0"/>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6E6345-49B5-412F-B800-F90C22F86A96}" type="datetime1">
              <a:rPr lang="en-US" smtClean="0"/>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018494-869B-4CF8-A442-95536EFCD9D3}" type="datetime1">
              <a:rPr lang="en-US" smtClean="0"/>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364A3D-E4E4-4968-BB50-2B77CEAFA977}" type="datetime1">
              <a:rPr lang="en-US" smtClean="0"/>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750D0C-58E5-4E90-AC91-33A27C0CA35A}" type="datetime1">
              <a:rPr lang="en-US" smtClean="0"/>
              <a:t>9/5/2024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C9C8D0-A856-4B17-8E14-02F20AD16A5B}" type="datetime1">
              <a:rPr lang="en-US" smtClean="0"/>
              <a:t>9/5/2024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02FA9E-A5D3-4FB2-99D2-05623ED8F3C6}" type="datetime1">
              <a:rPr lang="en-US" smtClean="0"/>
              <a:t>9/5/2024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6B268-616F-4D0D-8FA1-3044C6FD3BAB}" type="datetime1">
              <a:rPr lang="en-US" smtClean="0"/>
              <a:t>9/5/2024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666317-5BF7-4F73-87EF-E7EB7F8AB369}" type="datetime1">
              <a:rPr lang="en-US" smtClean="0"/>
              <a:t>9/5/2024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F57DE6-36F5-4DBB-A55D-9F645F97B164}" type="datetime1">
              <a:rPr lang="en-US" smtClean="0"/>
              <a:t>9/5/2024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4481B7-F15C-4A6A-A4C5-212499D0725C}" type="datetime1">
              <a:rPr lang="en-US" smtClean="0"/>
              <a:t>9/5/2024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mailto:Rcts@fscjamaica.org" TargetMode="External"/><Relationship Id="rId5" Type="http://schemas.openxmlformats.org/officeDocument/2006/relationships/hyperlink" Target="mailto:records@fscjamaica.org"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50A30"/>
        </a:solidFill>
        <a:effectLst/>
      </p:bgPr>
    </p:bg>
    <p:spTree>
      <p:nvGrpSpPr>
        <p:cNvPr id="1" name=""/>
        <p:cNvGrpSpPr/>
        <p:nvPr/>
      </p:nvGrpSpPr>
      <p:grpSpPr>
        <a:xfrm>
          <a:off x="0" y="0"/>
          <a:ext cx="0" cy="0"/>
          <a:chOff x="0" y="0"/>
          <a:chExt cx="0" cy="0"/>
        </a:xfrm>
      </p:grpSpPr>
      <p:grpSp>
        <p:nvGrpSpPr>
          <p:cNvPr id="2" name="Group 2"/>
          <p:cNvGrpSpPr/>
          <p:nvPr/>
        </p:nvGrpSpPr>
        <p:grpSpPr>
          <a:xfrm>
            <a:off x="21771" y="153241"/>
            <a:ext cx="9753600" cy="7315200"/>
            <a:chOff x="0" y="0"/>
            <a:chExt cx="13004800" cy="9753600"/>
          </a:xfrm>
        </p:grpSpPr>
        <p:sp>
          <p:nvSpPr>
            <p:cNvPr id="3" name="Freeform 3"/>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close/>
                </a:path>
              </a:pathLst>
            </a:custGeom>
            <a:solidFill>
              <a:srgbClr val="F4F6FC"/>
            </a:solidFill>
          </p:spPr>
          <p:txBody>
            <a:bodyPr/>
            <a:lstStyle/>
            <a:p>
              <a:endParaRPr lang="en-US" dirty="0"/>
            </a:p>
          </p:txBody>
        </p:sp>
      </p:grpSp>
      <p:sp>
        <p:nvSpPr>
          <p:cNvPr id="4" name="TextBox 4"/>
          <p:cNvSpPr txBox="1"/>
          <p:nvPr/>
        </p:nvSpPr>
        <p:spPr>
          <a:xfrm>
            <a:off x="5018165" y="1746423"/>
            <a:ext cx="4003915" cy="3356043"/>
          </a:xfrm>
          <a:prstGeom prst="rect">
            <a:avLst/>
          </a:prstGeom>
        </p:spPr>
        <p:txBody>
          <a:bodyPr lIns="0" tIns="0" rIns="0" bIns="0" rtlCol="0" anchor="t">
            <a:spAutoFit/>
          </a:bodyPr>
          <a:lstStyle/>
          <a:p>
            <a:pPr algn="l">
              <a:lnSpc>
                <a:spcPts val="4535"/>
              </a:lnSpc>
            </a:pPr>
            <a:r>
              <a:rPr lang="en-US" sz="4676" spc="93" dirty="0">
                <a:solidFill>
                  <a:srgbClr val="12229D"/>
                </a:solidFill>
                <a:latin typeface="Montserrat Classic Bold"/>
              </a:rPr>
              <a:t>TRUST AND CORPORATE SERVICES PROVIDERS</a:t>
            </a:r>
          </a:p>
        </p:txBody>
      </p:sp>
      <p:pic>
        <p:nvPicPr>
          <p:cNvPr id="5" name="Picture 5"/>
          <p:cNvPicPr>
            <a:picLocks noChangeAspect="1"/>
          </p:cNvPicPr>
          <p:nvPr/>
        </p:nvPicPr>
        <p:blipFill>
          <a:blip r:embed="rId3"/>
          <a:srcRect r="228" b="65053"/>
          <a:stretch>
            <a:fillRect/>
          </a:stretch>
        </p:blipFill>
        <p:spPr>
          <a:xfrm>
            <a:off x="5018165" y="4535758"/>
            <a:ext cx="4000874" cy="1816619"/>
          </a:xfrm>
          <a:prstGeom prst="rect">
            <a:avLst/>
          </a:prstGeom>
        </p:spPr>
      </p:pic>
      <p:grpSp>
        <p:nvGrpSpPr>
          <p:cNvPr id="6" name="Group 6"/>
          <p:cNvGrpSpPr/>
          <p:nvPr/>
        </p:nvGrpSpPr>
        <p:grpSpPr>
          <a:xfrm rot="-5400000">
            <a:off x="-269631" y="4853354"/>
            <a:ext cx="2760958" cy="2230528"/>
            <a:chOff x="0" y="0"/>
            <a:chExt cx="3681277" cy="2974037"/>
          </a:xfrm>
        </p:grpSpPr>
        <p:sp>
          <p:nvSpPr>
            <p:cNvPr id="7" name="Freeform 7"/>
            <p:cNvSpPr/>
            <p:nvPr/>
          </p:nvSpPr>
          <p:spPr>
            <a:xfrm>
              <a:off x="0" y="0"/>
              <a:ext cx="3681222" cy="2974086"/>
            </a:xfrm>
            <a:custGeom>
              <a:avLst/>
              <a:gdLst/>
              <a:ahLst/>
              <a:cxnLst/>
              <a:rect l="l" t="t" r="r" b="b"/>
              <a:pathLst>
                <a:path w="3681222" h="2974086">
                  <a:moveTo>
                    <a:pt x="2044319" y="0"/>
                  </a:moveTo>
                  <a:lnTo>
                    <a:pt x="0" y="0"/>
                  </a:lnTo>
                  <a:lnTo>
                    <a:pt x="1636903" y="1487424"/>
                  </a:lnTo>
                  <a:lnTo>
                    <a:pt x="0" y="2974086"/>
                  </a:lnTo>
                  <a:lnTo>
                    <a:pt x="2044319" y="2974086"/>
                  </a:lnTo>
                  <a:lnTo>
                    <a:pt x="3681222" y="1487424"/>
                  </a:lnTo>
                  <a:close/>
                </a:path>
              </a:pathLst>
            </a:custGeom>
            <a:solidFill>
              <a:srgbClr val="5CB6F9"/>
            </a:solidFill>
          </p:spPr>
          <p:txBody>
            <a:bodyPr/>
            <a:lstStyle/>
            <a:p>
              <a:endParaRPr lang="en-US" dirty="0"/>
            </a:p>
          </p:txBody>
        </p:sp>
      </p:grpSp>
      <p:grpSp>
        <p:nvGrpSpPr>
          <p:cNvPr id="8" name="Group 8"/>
          <p:cNvGrpSpPr/>
          <p:nvPr/>
        </p:nvGrpSpPr>
        <p:grpSpPr>
          <a:xfrm rot="-5400000">
            <a:off x="820615" y="6060831"/>
            <a:ext cx="2760958" cy="2230528"/>
            <a:chOff x="0" y="0"/>
            <a:chExt cx="3681277" cy="2974037"/>
          </a:xfrm>
        </p:grpSpPr>
        <p:sp>
          <p:nvSpPr>
            <p:cNvPr id="9" name="Freeform 9"/>
            <p:cNvSpPr/>
            <p:nvPr/>
          </p:nvSpPr>
          <p:spPr>
            <a:xfrm>
              <a:off x="0" y="0"/>
              <a:ext cx="3681222" cy="2974086"/>
            </a:xfrm>
            <a:custGeom>
              <a:avLst/>
              <a:gdLst/>
              <a:ahLst/>
              <a:cxnLst/>
              <a:rect l="l" t="t" r="r" b="b"/>
              <a:pathLst>
                <a:path w="3681222" h="2974086">
                  <a:moveTo>
                    <a:pt x="2044319" y="0"/>
                  </a:moveTo>
                  <a:lnTo>
                    <a:pt x="0" y="0"/>
                  </a:lnTo>
                  <a:lnTo>
                    <a:pt x="1636903" y="1487424"/>
                  </a:lnTo>
                  <a:lnTo>
                    <a:pt x="0" y="2974086"/>
                  </a:lnTo>
                  <a:lnTo>
                    <a:pt x="2044319" y="2974086"/>
                  </a:lnTo>
                  <a:lnTo>
                    <a:pt x="3681222" y="1487424"/>
                  </a:lnTo>
                  <a:close/>
                </a:path>
              </a:pathLst>
            </a:custGeom>
            <a:solidFill>
              <a:srgbClr val="050A30"/>
            </a:solidFill>
          </p:spPr>
          <p:txBody>
            <a:bodyPr/>
            <a:lstStyle/>
            <a:p>
              <a:endParaRPr lang="en-US" dirty="0"/>
            </a:p>
          </p:txBody>
        </p:sp>
      </p:grpSp>
      <p:grpSp>
        <p:nvGrpSpPr>
          <p:cNvPr id="10" name="Group 10"/>
          <p:cNvGrpSpPr/>
          <p:nvPr/>
        </p:nvGrpSpPr>
        <p:grpSpPr>
          <a:xfrm rot="-5400000">
            <a:off x="2162908" y="4355123"/>
            <a:ext cx="1754685" cy="1409275"/>
            <a:chOff x="0" y="0"/>
            <a:chExt cx="2339580" cy="1879033"/>
          </a:xfrm>
        </p:grpSpPr>
        <p:sp>
          <p:nvSpPr>
            <p:cNvPr id="11" name="Freeform 11"/>
            <p:cNvSpPr/>
            <p:nvPr/>
          </p:nvSpPr>
          <p:spPr>
            <a:xfrm>
              <a:off x="0" y="0"/>
              <a:ext cx="2339594" cy="1879092"/>
            </a:xfrm>
            <a:custGeom>
              <a:avLst/>
              <a:gdLst/>
              <a:ahLst/>
              <a:cxnLst/>
              <a:rect l="l" t="t" r="r" b="b"/>
              <a:pathLst>
                <a:path w="2339594" h="1879092">
                  <a:moveTo>
                    <a:pt x="1305306" y="0"/>
                  </a:moveTo>
                  <a:lnTo>
                    <a:pt x="0" y="0"/>
                  </a:lnTo>
                  <a:lnTo>
                    <a:pt x="1034161" y="939800"/>
                  </a:lnTo>
                  <a:lnTo>
                    <a:pt x="0" y="1879092"/>
                  </a:lnTo>
                  <a:lnTo>
                    <a:pt x="1305306" y="1879092"/>
                  </a:lnTo>
                  <a:lnTo>
                    <a:pt x="2339594" y="939800"/>
                  </a:lnTo>
                  <a:close/>
                </a:path>
              </a:pathLst>
            </a:custGeom>
            <a:solidFill>
              <a:srgbClr val="233DFF"/>
            </a:solidFill>
          </p:spPr>
          <p:txBody>
            <a:bodyPr/>
            <a:lstStyle/>
            <a:p>
              <a:endParaRPr lang="en-US" dirty="0"/>
            </a:p>
          </p:txBody>
        </p:sp>
      </p:grpSp>
      <p:grpSp>
        <p:nvGrpSpPr>
          <p:cNvPr id="12" name="Group 12"/>
          <p:cNvGrpSpPr/>
          <p:nvPr/>
        </p:nvGrpSpPr>
        <p:grpSpPr>
          <a:xfrm rot="-5400000">
            <a:off x="2983523" y="3534508"/>
            <a:ext cx="714376" cy="568253"/>
            <a:chOff x="0" y="0"/>
            <a:chExt cx="952501" cy="757671"/>
          </a:xfrm>
        </p:grpSpPr>
        <p:sp>
          <p:nvSpPr>
            <p:cNvPr id="13" name="Freeform 13"/>
            <p:cNvSpPr/>
            <p:nvPr/>
          </p:nvSpPr>
          <p:spPr>
            <a:xfrm>
              <a:off x="0" y="0"/>
              <a:ext cx="952500" cy="757682"/>
            </a:xfrm>
            <a:custGeom>
              <a:avLst/>
              <a:gdLst/>
              <a:ahLst/>
              <a:cxnLst/>
              <a:rect l="l" t="t" r="r" b="b"/>
              <a:pathLst>
                <a:path w="952500" h="757682">
                  <a:moveTo>
                    <a:pt x="528955" y="0"/>
                  </a:moveTo>
                  <a:lnTo>
                    <a:pt x="0" y="0"/>
                  </a:lnTo>
                  <a:lnTo>
                    <a:pt x="423545" y="378968"/>
                  </a:lnTo>
                  <a:lnTo>
                    <a:pt x="0" y="757682"/>
                  </a:lnTo>
                  <a:lnTo>
                    <a:pt x="528955" y="757682"/>
                  </a:lnTo>
                  <a:lnTo>
                    <a:pt x="952500" y="378968"/>
                  </a:lnTo>
                  <a:close/>
                </a:path>
              </a:pathLst>
            </a:custGeom>
            <a:solidFill>
              <a:srgbClr val="5CB6F9"/>
            </a:solidFill>
          </p:spPr>
          <p:txBody>
            <a:bodyPr/>
            <a:lstStyle/>
            <a:p>
              <a:endParaRPr lang="en-US" dirty="0"/>
            </a:p>
          </p:txBody>
        </p:sp>
      </p:grpSp>
      <p:grpSp>
        <p:nvGrpSpPr>
          <p:cNvPr id="14" name="Group 14"/>
          <p:cNvGrpSpPr/>
          <p:nvPr/>
        </p:nvGrpSpPr>
        <p:grpSpPr>
          <a:xfrm rot="-5400000">
            <a:off x="967154" y="3206262"/>
            <a:ext cx="1517551" cy="1223101"/>
            <a:chOff x="0" y="0"/>
            <a:chExt cx="2023401" cy="1630801"/>
          </a:xfrm>
        </p:grpSpPr>
        <p:sp>
          <p:nvSpPr>
            <p:cNvPr id="15" name="Freeform 15"/>
            <p:cNvSpPr/>
            <p:nvPr/>
          </p:nvSpPr>
          <p:spPr>
            <a:xfrm>
              <a:off x="0" y="0"/>
              <a:ext cx="2023491" cy="1630807"/>
            </a:xfrm>
            <a:custGeom>
              <a:avLst/>
              <a:gdLst/>
              <a:ahLst/>
              <a:cxnLst/>
              <a:rect l="l" t="t" r="r" b="b"/>
              <a:pathLst>
                <a:path w="2023491" h="1630807">
                  <a:moveTo>
                    <a:pt x="1125855" y="0"/>
                  </a:moveTo>
                  <a:lnTo>
                    <a:pt x="0" y="0"/>
                  </a:lnTo>
                  <a:lnTo>
                    <a:pt x="897636" y="815594"/>
                  </a:lnTo>
                  <a:lnTo>
                    <a:pt x="0" y="1630807"/>
                  </a:lnTo>
                  <a:lnTo>
                    <a:pt x="1125855" y="1630807"/>
                  </a:lnTo>
                  <a:lnTo>
                    <a:pt x="2023491" y="815594"/>
                  </a:lnTo>
                  <a:close/>
                </a:path>
              </a:pathLst>
            </a:custGeom>
            <a:solidFill>
              <a:srgbClr val="050A30"/>
            </a:solidFill>
          </p:spPr>
          <p:txBody>
            <a:bodyPr/>
            <a:lstStyle/>
            <a:p>
              <a:endParaRPr lang="en-US" dirty="0"/>
            </a:p>
          </p:txBody>
        </p:sp>
      </p:grpSp>
      <p:grpSp>
        <p:nvGrpSpPr>
          <p:cNvPr id="16" name="Group 16"/>
          <p:cNvGrpSpPr/>
          <p:nvPr/>
        </p:nvGrpSpPr>
        <p:grpSpPr>
          <a:xfrm rot="-5400000">
            <a:off x="-199292" y="1137138"/>
            <a:ext cx="2124365" cy="1708986"/>
            <a:chOff x="0" y="0"/>
            <a:chExt cx="2832487" cy="2278648"/>
          </a:xfrm>
        </p:grpSpPr>
        <p:sp>
          <p:nvSpPr>
            <p:cNvPr id="17" name="Freeform 17"/>
            <p:cNvSpPr/>
            <p:nvPr/>
          </p:nvSpPr>
          <p:spPr>
            <a:xfrm>
              <a:off x="0" y="0"/>
              <a:ext cx="2832481" cy="2278634"/>
            </a:xfrm>
            <a:custGeom>
              <a:avLst/>
              <a:gdLst/>
              <a:ahLst/>
              <a:cxnLst/>
              <a:rect l="l" t="t" r="r" b="b"/>
              <a:pathLst>
                <a:path w="2832481" h="2278634">
                  <a:moveTo>
                    <a:pt x="1578356" y="0"/>
                  </a:moveTo>
                  <a:lnTo>
                    <a:pt x="0" y="0"/>
                  </a:lnTo>
                  <a:lnTo>
                    <a:pt x="1254125" y="1139571"/>
                  </a:lnTo>
                  <a:lnTo>
                    <a:pt x="0" y="2278634"/>
                  </a:lnTo>
                  <a:lnTo>
                    <a:pt x="1578356" y="2278634"/>
                  </a:lnTo>
                  <a:lnTo>
                    <a:pt x="2832481" y="1139571"/>
                  </a:lnTo>
                  <a:close/>
                </a:path>
              </a:pathLst>
            </a:custGeom>
            <a:solidFill>
              <a:srgbClr val="233DFF"/>
            </a:solidFill>
          </p:spPr>
          <p:txBody>
            <a:bodyPr/>
            <a:lstStyle/>
            <a:p>
              <a:endParaRPr lang="en-US" dirty="0"/>
            </a:p>
          </p:txBody>
        </p:sp>
      </p:grpSp>
      <p:grpSp>
        <p:nvGrpSpPr>
          <p:cNvPr id="18" name="Group 18"/>
          <p:cNvGrpSpPr/>
          <p:nvPr/>
        </p:nvGrpSpPr>
        <p:grpSpPr>
          <a:xfrm rot="-5400000">
            <a:off x="1447800" y="-633046"/>
            <a:ext cx="2760958" cy="2230528"/>
            <a:chOff x="0" y="0"/>
            <a:chExt cx="3681277" cy="2974037"/>
          </a:xfrm>
        </p:grpSpPr>
        <p:sp>
          <p:nvSpPr>
            <p:cNvPr id="19" name="Freeform 19"/>
            <p:cNvSpPr/>
            <p:nvPr/>
          </p:nvSpPr>
          <p:spPr>
            <a:xfrm>
              <a:off x="0" y="0"/>
              <a:ext cx="3681222" cy="2974086"/>
            </a:xfrm>
            <a:custGeom>
              <a:avLst/>
              <a:gdLst/>
              <a:ahLst/>
              <a:cxnLst/>
              <a:rect l="l" t="t" r="r" b="b"/>
              <a:pathLst>
                <a:path w="3681222" h="2974086">
                  <a:moveTo>
                    <a:pt x="2044319" y="0"/>
                  </a:moveTo>
                  <a:lnTo>
                    <a:pt x="0" y="0"/>
                  </a:lnTo>
                  <a:lnTo>
                    <a:pt x="1636903" y="1487424"/>
                  </a:lnTo>
                  <a:lnTo>
                    <a:pt x="0" y="2974086"/>
                  </a:lnTo>
                  <a:lnTo>
                    <a:pt x="2044319" y="2974086"/>
                  </a:lnTo>
                  <a:lnTo>
                    <a:pt x="3681222" y="1487424"/>
                  </a:lnTo>
                  <a:close/>
                </a:path>
              </a:pathLst>
            </a:custGeom>
            <a:solidFill>
              <a:srgbClr val="5CB6F9"/>
            </a:solidFill>
          </p:spPr>
          <p:txBody>
            <a:bodyPr/>
            <a:lstStyle/>
            <a:p>
              <a:endParaRPr lang="en-US" dirty="0"/>
            </a:p>
          </p:txBody>
        </p:sp>
      </p:grpSp>
      <p:grpSp>
        <p:nvGrpSpPr>
          <p:cNvPr id="20" name="Group 20"/>
          <p:cNvGrpSpPr/>
          <p:nvPr/>
        </p:nvGrpSpPr>
        <p:grpSpPr>
          <a:xfrm rot="-5400000">
            <a:off x="2602523" y="838200"/>
            <a:ext cx="1517551" cy="1223101"/>
            <a:chOff x="0" y="0"/>
            <a:chExt cx="2023401" cy="1630801"/>
          </a:xfrm>
        </p:grpSpPr>
        <p:sp>
          <p:nvSpPr>
            <p:cNvPr id="21" name="Freeform 21"/>
            <p:cNvSpPr/>
            <p:nvPr/>
          </p:nvSpPr>
          <p:spPr>
            <a:xfrm>
              <a:off x="0" y="0"/>
              <a:ext cx="2023491" cy="1630807"/>
            </a:xfrm>
            <a:custGeom>
              <a:avLst/>
              <a:gdLst/>
              <a:ahLst/>
              <a:cxnLst/>
              <a:rect l="l" t="t" r="r" b="b"/>
              <a:pathLst>
                <a:path w="2023491" h="1630807">
                  <a:moveTo>
                    <a:pt x="1125855" y="0"/>
                  </a:moveTo>
                  <a:lnTo>
                    <a:pt x="0" y="0"/>
                  </a:lnTo>
                  <a:lnTo>
                    <a:pt x="897636" y="815594"/>
                  </a:lnTo>
                  <a:lnTo>
                    <a:pt x="0" y="1630807"/>
                  </a:lnTo>
                  <a:lnTo>
                    <a:pt x="1125855" y="1630807"/>
                  </a:lnTo>
                  <a:lnTo>
                    <a:pt x="2023491" y="815594"/>
                  </a:lnTo>
                  <a:close/>
                </a:path>
              </a:pathLst>
            </a:custGeom>
            <a:solidFill>
              <a:srgbClr val="050A30"/>
            </a:solidFill>
          </p:spPr>
          <p:txBody>
            <a:bodyPr/>
            <a:lstStyle/>
            <a:p>
              <a:endParaRPr lang="en-US" dirty="0"/>
            </a:p>
          </p:txBody>
        </p:sp>
      </p:grpSp>
      <p:pic>
        <p:nvPicPr>
          <p:cNvPr id="22" name="Picture 22"/>
          <p:cNvPicPr>
            <a:picLocks noChangeAspect="1"/>
          </p:cNvPicPr>
          <p:nvPr/>
        </p:nvPicPr>
        <p:blipFill>
          <a:blip r:embed="rId4"/>
          <a:srcRect r="606" b="666"/>
          <a:stretch>
            <a:fillRect/>
          </a:stretch>
        </p:blipFill>
        <p:spPr>
          <a:xfrm>
            <a:off x="7458099" y="175012"/>
            <a:ext cx="2232405" cy="1816619"/>
          </a:xfrm>
          <a:prstGeom prst="rect">
            <a:avLst/>
          </a:prstGeom>
        </p:spPr>
      </p:pic>
      <p:sp>
        <p:nvSpPr>
          <p:cNvPr id="23" name="TextBox 23"/>
          <p:cNvSpPr txBox="1"/>
          <p:nvPr/>
        </p:nvSpPr>
        <p:spPr>
          <a:xfrm>
            <a:off x="5015123" y="4663578"/>
            <a:ext cx="4000873" cy="1119281"/>
          </a:xfrm>
          <a:prstGeom prst="rect">
            <a:avLst/>
          </a:prstGeom>
        </p:spPr>
        <p:txBody>
          <a:bodyPr wrap="square" lIns="0" tIns="0" rIns="0" bIns="0" rtlCol="0" anchor="t">
            <a:spAutoFit/>
          </a:bodyPr>
          <a:lstStyle/>
          <a:p>
            <a:pPr algn="l">
              <a:lnSpc>
                <a:spcPts val="2245"/>
              </a:lnSpc>
            </a:pPr>
            <a:r>
              <a:rPr lang="en-US" sz="1811" spc="36" dirty="0">
                <a:solidFill>
                  <a:srgbClr val="050A30"/>
                </a:solidFill>
                <a:latin typeface="Montserrat Light Light"/>
              </a:rPr>
              <a:t>STREAMLINING COMPLIANCE:  INTRODUCING THE REPORTING FORMS</a:t>
            </a:r>
          </a:p>
          <a:p>
            <a:pPr algn="l">
              <a:lnSpc>
                <a:spcPts val="2245"/>
              </a:lnSpc>
            </a:pPr>
            <a:endParaRPr lang="en-US" sz="1811" spc="36" dirty="0">
              <a:solidFill>
                <a:srgbClr val="050A30"/>
              </a:solidFill>
              <a:latin typeface="Montserrat Light Light"/>
            </a:endParaRPr>
          </a:p>
          <a:p>
            <a:pPr algn="l">
              <a:lnSpc>
                <a:spcPts val="2243"/>
              </a:lnSpc>
            </a:pPr>
            <a:r>
              <a:rPr lang="en-US" sz="1811" spc="34" dirty="0">
                <a:solidFill>
                  <a:srgbClr val="050A30"/>
                </a:solidFill>
                <a:latin typeface="Montserrat Light Light"/>
              </a:rPr>
              <a:t>Presenter:    </a:t>
            </a:r>
            <a:r>
              <a:rPr lang="en-US" sz="1811" spc="34">
                <a:solidFill>
                  <a:srgbClr val="050A30"/>
                </a:solidFill>
                <a:latin typeface="Montserrat Light Light"/>
              </a:rPr>
              <a:t>Phillip Chin-See</a:t>
            </a:r>
            <a:endParaRPr lang="en-US" sz="1811" spc="34" dirty="0">
              <a:solidFill>
                <a:srgbClr val="050A30"/>
              </a:solidFill>
              <a:latin typeface="Montserrat Light Light"/>
            </a:endParaRPr>
          </a:p>
        </p:txBody>
      </p:sp>
      <p:sp>
        <p:nvSpPr>
          <p:cNvPr id="25" name="Slide Number Placeholder 24">
            <a:extLst>
              <a:ext uri="{FF2B5EF4-FFF2-40B4-BE49-F238E27FC236}">
                <a16:creationId xmlns:a16="http://schemas.microsoft.com/office/drawing/2014/main" id="{C9244F89-4CCF-422C-2E2C-CA7DDCF11EA7}"/>
              </a:ext>
            </a:extLst>
          </p:cNvPr>
          <p:cNvSpPr>
            <a:spLocks noGrp="1"/>
          </p:cNvSpPr>
          <p:nvPr>
            <p:ph type="sldNum" sz="quarter" idx="12"/>
          </p:nvPr>
        </p:nvSpPr>
        <p:spPr>
          <a:xfrm>
            <a:off x="6826453" y="6673877"/>
            <a:ext cx="2192585" cy="336523"/>
          </a:xfrm>
        </p:spPr>
        <p:txBody>
          <a:bodyPr/>
          <a:lstStyle/>
          <a:p>
            <a:fld id="{B6F15528-21DE-4FAA-801E-634DDDAF4B2B}" type="slidenum">
              <a:rPr lang="en-US" sz="1800" smtClean="0">
                <a:solidFill>
                  <a:schemeClr val="accent6">
                    <a:lumMod val="75000"/>
                  </a:schemeClr>
                </a:solidFill>
              </a:rPr>
              <a:pPr/>
              <a:t>1</a:t>
            </a:fld>
            <a:endParaRPr lang="en-US" sz="1800" dirty="0">
              <a:solidFill>
                <a:schemeClr val="accent6">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50A3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64346" r="16987" b="462"/>
          <a:stretch>
            <a:fillRect/>
          </a:stretch>
        </p:blipFill>
        <p:spPr>
          <a:xfrm>
            <a:off x="-96765" y="0"/>
            <a:ext cx="1517619" cy="7315200"/>
          </a:xfrm>
          <a:prstGeom prst="rect">
            <a:avLst/>
          </a:prstGeom>
        </p:spPr>
      </p:pic>
      <p:sp>
        <p:nvSpPr>
          <p:cNvPr id="5" name="TextBox 5"/>
          <p:cNvSpPr txBox="1"/>
          <p:nvPr/>
        </p:nvSpPr>
        <p:spPr>
          <a:xfrm>
            <a:off x="2286000" y="193691"/>
            <a:ext cx="6211643" cy="410369"/>
          </a:xfrm>
          <a:prstGeom prst="rect">
            <a:avLst/>
          </a:prstGeom>
        </p:spPr>
        <p:txBody>
          <a:bodyPr wrap="square" lIns="0" tIns="0" rIns="0" bIns="0" rtlCol="0" anchor="t">
            <a:spAutoFit/>
          </a:bodyPr>
          <a:lstStyle/>
          <a:p>
            <a:pPr lvl="1" algn="ctr">
              <a:lnSpc>
                <a:spcPts val="3176"/>
              </a:lnSpc>
            </a:pPr>
            <a:r>
              <a:rPr lang="en-US" sz="3275" spc="64" dirty="0">
                <a:solidFill>
                  <a:srgbClr val="CAE8FF"/>
                </a:solidFill>
                <a:latin typeface="Montserrat Classic Bold"/>
              </a:rPr>
              <a:t>Reporting Forms</a:t>
            </a:r>
          </a:p>
        </p:txBody>
      </p:sp>
      <p:pic>
        <p:nvPicPr>
          <p:cNvPr id="6" name="Picture 6"/>
          <p:cNvPicPr>
            <a:picLocks noChangeAspect="1"/>
          </p:cNvPicPr>
          <p:nvPr/>
        </p:nvPicPr>
        <p:blipFill>
          <a:blip r:embed="rId4"/>
          <a:srcRect t="11478" r="263" b="25832"/>
          <a:stretch>
            <a:fillRect/>
          </a:stretch>
        </p:blipFill>
        <p:spPr>
          <a:xfrm>
            <a:off x="1690630" y="892941"/>
            <a:ext cx="7868103" cy="6401666"/>
          </a:xfrm>
          <a:prstGeom prst="rect">
            <a:avLst/>
          </a:prstGeom>
        </p:spPr>
      </p:pic>
      <p:sp>
        <p:nvSpPr>
          <p:cNvPr id="9" name="TextBox 9"/>
          <p:cNvSpPr txBox="1"/>
          <p:nvPr/>
        </p:nvSpPr>
        <p:spPr>
          <a:xfrm>
            <a:off x="1928981" y="1020132"/>
            <a:ext cx="7391400" cy="5220019"/>
          </a:xfrm>
          <a:prstGeom prst="rect">
            <a:avLst/>
          </a:prstGeom>
        </p:spPr>
        <p:txBody>
          <a:bodyPr wrap="square" lIns="0" tIns="0" rIns="0" bIns="0" rtlCol="0" anchor="t">
            <a:spAutoFit/>
          </a:bodyPr>
          <a:lstStyle/>
          <a:p>
            <a:pPr marL="0" marR="0" lvl="0" indent="0" algn="just" defTabSz="914400" rtl="0" eaLnBrk="1" fontAlgn="auto" latinLnBrk="0" hangingPunct="1">
              <a:spcBef>
                <a:spcPts val="0"/>
              </a:spcBef>
              <a:buClrTx/>
              <a:buSzTx/>
              <a:buFontTx/>
              <a:buNone/>
              <a:tabLst/>
              <a:defRPr/>
            </a:pPr>
            <a:r>
              <a:rPr kumimoji="0" lang="en-US" b="0" i="0" u="none" strike="noStrike" kern="100" cap="none" spc="0" normalizeH="0" baseline="0" noProof="0" dirty="0">
                <a:ln>
                  <a:noFill/>
                </a:ln>
                <a:solidFill>
                  <a:prstClr val="black"/>
                </a:solidFill>
                <a:effectLst/>
                <a:uLnTx/>
                <a:uFillTx/>
                <a:latin typeface="Montserrat Light Light"/>
                <a:ea typeface="Aptos" panose="020B0004020202020204" pitchFamily="34" charset="0"/>
                <a:cs typeface="Times New Roman" panose="02020603050405020304" pitchFamily="18" charset="0"/>
              </a:rPr>
              <a:t>Licensees are encouraged to familiarize themselves with the forms, especially for those persons who had not previously commented on same.  Additionally, this is an opportunity </a:t>
            </a:r>
            <a:r>
              <a:rPr lang="en-US" kern="100" dirty="0">
                <a:solidFill>
                  <a:prstClr val="black"/>
                </a:solidFill>
                <a:latin typeface="Montserrat Light Light"/>
                <a:ea typeface="Aptos" panose="020B0004020202020204" pitchFamily="34" charset="0"/>
                <a:cs typeface="Times New Roman" panose="02020603050405020304" pitchFamily="18" charset="0"/>
              </a:rPr>
              <a:t>for all users</a:t>
            </a:r>
            <a:r>
              <a:rPr kumimoji="0" lang="en-US" b="0" i="0" u="none" strike="noStrike" kern="100" cap="none" spc="0" normalizeH="0" baseline="0" noProof="0" dirty="0">
                <a:ln>
                  <a:noFill/>
                </a:ln>
                <a:solidFill>
                  <a:prstClr val="black"/>
                </a:solidFill>
                <a:effectLst/>
                <a:uLnTx/>
                <a:uFillTx/>
                <a:latin typeface="Montserrat Light Light"/>
                <a:ea typeface="Aptos" panose="020B0004020202020204" pitchFamily="34" charset="0"/>
                <a:cs typeface="Times New Roman" panose="02020603050405020304" pitchFamily="18" charset="0"/>
              </a:rPr>
              <a:t> to provide comments on </a:t>
            </a:r>
            <a:r>
              <a:rPr lang="en-US" kern="100" dirty="0">
                <a:solidFill>
                  <a:prstClr val="black"/>
                </a:solidFill>
                <a:latin typeface="Montserrat Light Light"/>
                <a:ea typeface="Aptos" panose="020B0004020202020204" pitchFamily="34" charset="0"/>
                <a:cs typeface="Times New Roman" panose="02020603050405020304" pitchFamily="18" charset="0"/>
              </a:rPr>
              <a:t>possible improvements </a:t>
            </a:r>
            <a:r>
              <a:rPr kumimoji="0" lang="en-US" b="0" i="0" u="none" strike="noStrike" kern="100" cap="none" spc="0" normalizeH="0" baseline="0" noProof="0" dirty="0">
                <a:ln>
                  <a:noFill/>
                </a:ln>
                <a:solidFill>
                  <a:prstClr val="black"/>
                </a:solidFill>
                <a:effectLst/>
                <a:uLnTx/>
                <a:uFillTx/>
                <a:latin typeface="Montserrat Light Light"/>
                <a:ea typeface="Aptos" panose="020B0004020202020204" pitchFamily="34" charset="0"/>
                <a:cs typeface="Times New Roman" panose="02020603050405020304" pitchFamily="18" charset="0"/>
              </a:rPr>
              <a:t>or inform the FSC of any challenges faced while completing the forms.</a:t>
            </a:r>
          </a:p>
          <a:p>
            <a:pPr marL="698830" marR="0" lvl="0" indent="0" algn="l" defTabSz="914400" rtl="0" eaLnBrk="1" fontAlgn="auto" latinLnBrk="0" hangingPunct="1">
              <a:spcBef>
                <a:spcPts val="0"/>
              </a:spcBef>
              <a:buClrTx/>
              <a:buSzTx/>
              <a:buFontTx/>
              <a:buNone/>
              <a:tabLst/>
              <a:defRPr/>
            </a:pPr>
            <a:r>
              <a:rPr kumimoji="0" lang="en-US" b="0" i="0" u="none" strike="noStrike" kern="100" cap="none" spc="0" normalizeH="0" baseline="0" noProof="0" dirty="0">
                <a:ln>
                  <a:noFill/>
                </a:ln>
                <a:solidFill>
                  <a:prstClr val="black"/>
                </a:solidFill>
                <a:effectLst/>
                <a:uLnTx/>
                <a:uFillTx/>
                <a:latin typeface="Montserrat Light Light"/>
                <a:ea typeface="Aptos" panose="020B0004020202020204" pitchFamily="34" charset="0"/>
                <a:cs typeface="Times New Roman" panose="02020603050405020304" pitchFamily="18" charset="0"/>
              </a:rPr>
              <a:t> </a:t>
            </a:r>
          </a:p>
          <a:p>
            <a:pPr marL="349415" marR="0" lvl="0" indent="-349415" algn="l" defTabSz="914400" rtl="0" eaLnBrk="1" fontAlgn="auto" latinLnBrk="0" hangingPunct="1">
              <a:spcBef>
                <a:spcPts val="0"/>
              </a:spcBef>
              <a:buClrTx/>
              <a:buSzTx/>
              <a:buFont typeface="Symbol" panose="05050102010706020507" pitchFamily="18" charset="2"/>
              <a:buChar char=""/>
              <a:tabLst/>
              <a:defRPr/>
            </a:pPr>
            <a:r>
              <a:rPr kumimoji="0" lang="en-JM" b="0" i="0" u="none" strike="noStrike" kern="1200" cap="none" spc="0" normalizeH="0" baseline="0" noProof="0" dirty="0">
                <a:ln>
                  <a:noFill/>
                </a:ln>
                <a:solidFill>
                  <a:srgbClr val="000000"/>
                </a:solidFill>
                <a:effectLst/>
                <a:uLnTx/>
                <a:uFillTx/>
                <a:latin typeface="Montserrat Light Light"/>
                <a:ea typeface="Times New Roman" panose="02020603050405020304" pitchFamily="18" charset="0"/>
                <a:cs typeface="Times New Roman" panose="02020603050405020304" pitchFamily="18" charset="0"/>
              </a:rPr>
              <a:t>The forms are posted on the FSC website and contain explanations and instructions for completing same</a:t>
            </a:r>
            <a:endParaRPr kumimoji="0" lang="en-US" b="0" i="0" u="none" strike="noStrike" kern="100" cap="none" spc="0" normalizeH="0" baseline="0" noProof="0" dirty="0">
              <a:ln>
                <a:noFill/>
              </a:ln>
              <a:solidFill>
                <a:prstClr val="black"/>
              </a:solidFill>
              <a:effectLst/>
              <a:uLnTx/>
              <a:uFillTx/>
              <a:latin typeface="Montserrat Light Light"/>
              <a:ea typeface="Aptos" panose="020B0004020202020204" pitchFamily="34" charset="0"/>
              <a:cs typeface="Times New Roman" panose="02020603050405020304" pitchFamily="18" charset="0"/>
            </a:endParaRPr>
          </a:p>
          <a:p>
            <a:pPr marL="931774" marR="0" lvl="0" indent="0" algn="l" defTabSz="914400" rtl="0" eaLnBrk="1" fontAlgn="auto" latinLnBrk="0" hangingPunct="1">
              <a:spcBef>
                <a:spcPts val="0"/>
              </a:spcBef>
              <a:buClrTx/>
              <a:buSzTx/>
              <a:buFontTx/>
              <a:buNone/>
              <a:tabLst/>
              <a:defRPr/>
            </a:pPr>
            <a:r>
              <a:rPr kumimoji="0" lang="en-US" b="0" i="0" u="none" strike="noStrike" kern="100" cap="none" spc="0" normalizeH="0" baseline="0" noProof="0" dirty="0">
                <a:ln>
                  <a:noFill/>
                </a:ln>
                <a:solidFill>
                  <a:prstClr val="black"/>
                </a:solidFill>
                <a:effectLst/>
                <a:uLnTx/>
                <a:uFillTx/>
                <a:latin typeface="Montserrat Light Light"/>
                <a:ea typeface="Aptos" panose="020B0004020202020204" pitchFamily="34" charset="0"/>
                <a:cs typeface="Times New Roman" panose="02020603050405020304" pitchFamily="18" charset="0"/>
              </a:rPr>
              <a:t> </a:t>
            </a:r>
          </a:p>
          <a:p>
            <a:pPr marL="349415" marR="0" lvl="0" indent="-349415" algn="l" defTabSz="914400" rtl="0" eaLnBrk="1" fontAlgn="auto" latinLnBrk="0" hangingPunct="1">
              <a:spcBef>
                <a:spcPts val="0"/>
              </a:spcBef>
              <a:buClrTx/>
              <a:buSzTx/>
              <a:buFont typeface="Symbol" panose="05050102010706020507" pitchFamily="18" charset="2"/>
              <a:buChar char=""/>
              <a:tabLst/>
              <a:defRPr/>
            </a:pPr>
            <a:r>
              <a:rPr kumimoji="0" lang="en-US" b="0" i="0" u="none" strike="noStrike" kern="100" cap="none" spc="0" normalizeH="0" baseline="0" noProof="0" dirty="0">
                <a:ln>
                  <a:noFill/>
                </a:ln>
                <a:solidFill>
                  <a:prstClr val="black"/>
                </a:solidFill>
                <a:effectLst/>
                <a:uLnTx/>
                <a:uFillTx/>
                <a:latin typeface="Montserrat Light Light"/>
                <a:ea typeface="Aptos" panose="020B0004020202020204" pitchFamily="34" charset="0"/>
                <a:cs typeface="Times New Roman" panose="02020603050405020304" pitchFamily="18" charset="0"/>
              </a:rPr>
              <a:t>Complete and accurate information must be reported - providing false or misleading information is an offence under section 26 of the TCSP Act.</a:t>
            </a:r>
          </a:p>
          <a:p>
            <a:pPr marL="465887" marR="0" lvl="0" indent="0" algn="l" defTabSz="914400" rtl="0" eaLnBrk="1" fontAlgn="auto" latinLnBrk="0" hangingPunct="1">
              <a:spcBef>
                <a:spcPts val="0"/>
              </a:spcBef>
              <a:buClrTx/>
              <a:buSzTx/>
              <a:buFontTx/>
              <a:buNone/>
              <a:tabLst/>
              <a:defRPr/>
            </a:pPr>
            <a:r>
              <a:rPr kumimoji="0" lang="en-US" b="0" i="0" u="none" strike="noStrike" kern="100" cap="none" spc="0" normalizeH="0" baseline="0" noProof="0" dirty="0">
                <a:ln>
                  <a:noFill/>
                </a:ln>
                <a:solidFill>
                  <a:prstClr val="black"/>
                </a:solidFill>
                <a:effectLst/>
                <a:uLnTx/>
                <a:uFillTx/>
                <a:latin typeface="Montserrat Light Light"/>
                <a:ea typeface="Aptos" panose="020B0004020202020204" pitchFamily="34" charset="0"/>
                <a:cs typeface="Times New Roman" panose="02020603050405020304" pitchFamily="18" charset="0"/>
              </a:rPr>
              <a:t> </a:t>
            </a:r>
          </a:p>
          <a:p>
            <a:pPr marL="349415" marR="0" lvl="0" indent="-349415"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00" cap="none" spc="0" normalizeH="0" baseline="0" noProof="0" dirty="0">
                <a:ln>
                  <a:noFill/>
                </a:ln>
                <a:solidFill>
                  <a:prstClr val="black"/>
                </a:solidFill>
                <a:effectLst/>
                <a:uLnTx/>
                <a:uFillTx/>
                <a:latin typeface="Montserrat Light Light"/>
                <a:ea typeface="Aptos" panose="020B0004020202020204" pitchFamily="34" charset="0"/>
                <a:cs typeface="Times New Roman" panose="02020603050405020304" pitchFamily="18" charset="0"/>
              </a:rPr>
              <a:t>Submissions are to be made </a:t>
            </a:r>
            <a:r>
              <a:rPr kumimoji="0" lang="en-US" sz="1800" b="0" i="0" u="none" strike="noStrike" kern="0" cap="none" spc="0" normalizeH="0" baseline="0" noProof="0" dirty="0">
                <a:ln>
                  <a:noFill/>
                </a:ln>
                <a:solidFill>
                  <a:srgbClr val="000000"/>
                </a:solidFill>
                <a:effectLst/>
                <a:uLnTx/>
                <a:uFillTx/>
                <a:latin typeface="Montserrat Light Light"/>
                <a:ea typeface="Times New Roman" panose="02020603050405020304" pitchFamily="18" charset="0"/>
                <a:cs typeface="Calibri" panose="020F0502020204030204" pitchFamily="34" charset="0"/>
              </a:rPr>
              <a:t>by registered mail through the post or hand delivery to the offices of the Financial Services Commission at 39-43 Barbados Avenue, Kingston 5; </a:t>
            </a:r>
            <a:r>
              <a:rPr kumimoji="0" lang="en-US" sz="1800" b="1" i="0" u="none" strike="noStrike" kern="0" cap="none" spc="0" normalizeH="0" baseline="0" noProof="0" dirty="0">
                <a:ln>
                  <a:noFill/>
                </a:ln>
                <a:solidFill>
                  <a:srgbClr val="000000"/>
                </a:solidFill>
                <a:effectLst/>
                <a:uLnTx/>
                <a:uFillTx/>
                <a:latin typeface="Montserrat Light Light"/>
                <a:ea typeface="Times New Roman" panose="02020603050405020304" pitchFamily="18" charset="0"/>
                <a:cs typeface="Calibri" panose="020F0502020204030204" pitchFamily="34" charset="0"/>
              </a:rPr>
              <a:t>and </a:t>
            </a:r>
            <a:r>
              <a:rPr kumimoji="0" lang="en-US" sz="1800" b="0" i="0" u="none" strike="noStrike" kern="0" cap="none" spc="0" normalizeH="0" baseline="0" noProof="0" dirty="0">
                <a:ln>
                  <a:noFill/>
                </a:ln>
                <a:solidFill>
                  <a:srgbClr val="000000"/>
                </a:solidFill>
                <a:effectLst/>
                <a:uLnTx/>
                <a:uFillTx/>
                <a:latin typeface="Montserrat Light Light"/>
                <a:ea typeface="Times New Roman" panose="02020603050405020304" pitchFamily="18" charset="0"/>
                <a:cs typeface="Calibri" panose="020F0502020204030204" pitchFamily="34" charset="0"/>
              </a:rPr>
              <a:t>to both of the following email addresses: </a:t>
            </a:r>
            <a:endParaRPr kumimoji="0" lang="en-US" sz="1800" b="0" i="0" u="none" strike="noStrike" kern="100" cap="none" spc="0" normalizeH="0" baseline="0" noProof="0" dirty="0">
              <a:ln>
                <a:noFill/>
              </a:ln>
              <a:solidFill>
                <a:prstClr val="black"/>
              </a:solidFill>
              <a:effectLst/>
              <a:uLnTx/>
              <a:uFillTx/>
              <a:latin typeface="Montserrat Light Light"/>
              <a:ea typeface="Aptos" panose="020B0004020202020204" pitchFamily="34" charset="0"/>
              <a:cs typeface="Times New Roman" panose="02020603050405020304" pitchFamily="18" charset="0"/>
            </a:endParaRPr>
          </a:p>
          <a:p>
            <a:pPr marL="757066" marR="0" lvl="1" indent="-291179"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en-US" sz="1800" b="0" i="0" u="sng" strike="noStrike" kern="0" cap="none" spc="0" normalizeH="0" baseline="0" noProof="0" dirty="0">
                <a:ln>
                  <a:noFill/>
                </a:ln>
                <a:solidFill>
                  <a:srgbClr val="467886"/>
                </a:solidFill>
                <a:effectLst/>
                <a:uLnTx/>
                <a:uFillTx/>
                <a:latin typeface="Montserrat Light Light"/>
                <a:ea typeface="Times New Roman" panose="02020603050405020304" pitchFamily="18" charset="0"/>
                <a:cs typeface="Calibri" panose="020F0502020204030204" pitchFamily="34" charset="0"/>
                <a:hlinkClick r:id="rId5"/>
              </a:rPr>
              <a:t>records@fscjamaica.org</a:t>
            </a:r>
            <a:endParaRPr kumimoji="0" lang="en-US" sz="1800" b="0" i="0" u="none" strike="noStrike" kern="100" cap="none" spc="0" normalizeH="0" baseline="0" noProof="0" dirty="0">
              <a:ln>
                <a:noFill/>
              </a:ln>
              <a:solidFill>
                <a:prstClr val="black"/>
              </a:solidFill>
              <a:effectLst/>
              <a:uLnTx/>
              <a:uFillTx/>
              <a:latin typeface="Montserrat Light Light"/>
              <a:ea typeface="Aptos" panose="020B0004020202020204" pitchFamily="34" charset="0"/>
              <a:cs typeface="Times New Roman" panose="02020603050405020304" pitchFamily="18" charset="0"/>
            </a:endParaRPr>
          </a:p>
          <a:p>
            <a:pPr marL="757066" marR="0" lvl="1" indent="-291179"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en-US" sz="1800" b="0" i="0" u="sng" strike="noStrike" kern="0" cap="none" spc="0" normalizeH="0" baseline="0" noProof="0" dirty="0">
                <a:ln>
                  <a:noFill/>
                </a:ln>
                <a:solidFill>
                  <a:srgbClr val="467886"/>
                </a:solidFill>
                <a:effectLst/>
                <a:uLnTx/>
                <a:uFillTx/>
                <a:latin typeface="Montserrat Light Light"/>
                <a:ea typeface="Times New Roman" panose="02020603050405020304" pitchFamily="18" charset="0"/>
                <a:cs typeface="Calibri" panose="020F0502020204030204" pitchFamily="34" charset="0"/>
                <a:hlinkClick r:id="rId6"/>
              </a:rPr>
              <a:t>Rcts@fscjamaica.org</a:t>
            </a:r>
            <a:endParaRPr kumimoji="0" lang="en-US" sz="1800" b="0" i="0" u="sng" strike="noStrike" kern="0" cap="none" spc="0" normalizeH="0" baseline="0" noProof="0" dirty="0">
              <a:ln>
                <a:noFill/>
              </a:ln>
              <a:solidFill>
                <a:srgbClr val="467886"/>
              </a:solidFill>
              <a:effectLst/>
              <a:uLnTx/>
              <a:uFillTx/>
              <a:latin typeface="Montserrat Light Light"/>
              <a:ea typeface="Times New Roman" panose="02020603050405020304" pitchFamily="18" charset="0"/>
              <a:cs typeface="Calibri" panose="020F0502020204030204" pitchFamily="34" charset="0"/>
            </a:endParaRPr>
          </a:p>
        </p:txBody>
      </p:sp>
      <p:grpSp>
        <p:nvGrpSpPr>
          <p:cNvPr id="12" name="Group 12"/>
          <p:cNvGrpSpPr/>
          <p:nvPr/>
        </p:nvGrpSpPr>
        <p:grpSpPr>
          <a:xfrm rot="16200000">
            <a:off x="-13200" y="2882587"/>
            <a:ext cx="1517551" cy="1223101"/>
            <a:chOff x="0" y="0"/>
            <a:chExt cx="2023401" cy="1630801"/>
          </a:xfrm>
        </p:grpSpPr>
        <p:sp>
          <p:nvSpPr>
            <p:cNvPr id="13" name="Freeform 13"/>
            <p:cNvSpPr/>
            <p:nvPr/>
          </p:nvSpPr>
          <p:spPr>
            <a:xfrm>
              <a:off x="0" y="0"/>
              <a:ext cx="2023491" cy="1630807"/>
            </a:xfrm>
            <a:custGeom>
              <a:avLst/>
              <a:gdLst/>
              <a:ahLst/>
              <a:cxnLst/>
              <a:rect l="l" t="t" r="r" b="b"/>
              <a:pathLst>
                <a:path w="2023491" h="1630807">
                  <a:moveTo>
                    <a:pt x="1125855" y="0"/>
                  </a:moveTo>
                  <a:lnTo>
                    <a:pt x="0" y="0"/>
                  </a:lnTo>
                  <a:lnTo>
                    <a:pt x="897636" y="815594"/>
                  </a:lnTo>
                  <a:lnTo>
                    <a:pt x="0" y="1630807"/>
                  </a:lnTo>
                  <a:lnTo>
                    <a:pt x="1125855" y="1630807"/>
                  </a:lnTo>
                  <a:lnTo>
                    <a:pt x="2023491" y="815594"/>
                  </a:lnTo>
                  <a:close/>
                </a:path>
              </a:pathLst>
            </a:custGeom>
            <a:solidFill>
              <a:srgbClr val="050A30"/>
            </a:solidFill>
          </p:spPr>
          <p:txBody>
            <a:bodyPr/>
            <a:lstStyle/>
            <a:p>
              <a:endParaRPr lang="en-US" dirty="0"/>
            </a:p>
          </p:txBody>
        </p:sp>
      </p:grpSp>
      <p:grpSp>
        <p:nvGrpSpPr>
          <p:cNvPr id="14" name="Group 14"/>
          <p:cNvGrpSpPr/>
          <p:nvPr/>
        </p:nvGrpSpPr>
        <p:grpSpPr>
          <a:xfrm>
            <a:off x="8716189" y="6056981"/>
            <a:ext cx="718955" cy="575164"/>
            <a:chOff x="0" y="0"/>
            <a:chExt cx="958607" cy="766885"/>
          </a:xfrm>
        </p:grpSpPr>
        <p:sp>
          <p:nvSpPr>
            <p:cNvPr id="15" name="Freeform 15"/>
            <p:cNvSpPr/>
            <p:nvPr/>
          </p:nvSpPr>
          <p:spPr>
            <a:xfrm>
              <a:off x="0" y="0"/>
              <a:ext cx="958596" cy="766826"/>
            </a:xfrm>
            <a:custGeom>
              <a:avLst/>
              <a:gdLst/>
              <a:ahLst/>
              <a:cxnLst/>
              <a:rect l="l" t="t" r="r" b="b"/>
              <a:pathLst>
                <a:path w="958596" h="766826">
                  <a:moveTo>
                    <a:pt x="536575" y="0"/>
                  </a:moveTo>
                  <a:lnTo>
                    <a:pt x="0" y="0"/>
                  </a:lnTo>
                  <a:lnTo>
                    <a:pt x="422148" y="383540"/>
                  </a:lnTo>
                  <a:lnTo>
                    <a:pt x="0" y="766826"/>
                  </a:lnTo>
                  <a:lnTo>
                    <a:pt x="536575" y="766826"/>
                  </a:lnTo>
                  <a:lnTo>
                    <a:pt x="958596" y="383540"/>
                  </a:lnTo>
                  <a:close/>
                </a:path>
              </a:pathLst>
            </a:custGeom>
            <a:solidFill>
              <a:srgbClr val="5CB6F9"/>
            </a:solidFill>
          </p:spPr>
          <p:txBody>
            <a:bodyPr/>
            <a:lstStyle/>
            <a:p>
              <a:endParaRPr lang="en-US" dirty="0"/>
            </a:p>
          </p:txBody>
        </p:sp>
      </p:grpSp>
      <p:sp>
        <p:nvSpPr>
          <p:cNvPr id="8" name="Slide Number Placeholder 7">
            <a:extLst>
              <a:ext uri="{FF2B5EF4-FFF2-40B4-BE49-F238E27FC236}">
                <a16:creationId xmlns:a16="http://schemas.microsoft.com/office/drawing/2014/main" id="{DD4DCA30-17B6-B2EF-4786-032B628D3422}"/>
              </a:ext>
            </a:extLst>
          </p:cNvPr>
          <p:cNvSpPr>
            <a:spLocks noGrp="1"/>
          </p:cNvSpPr>
          <p:nvPr>
            <p:ph type="sldNum" sz="quarter" idx="12"/>
          </p:nvPr>
        </p:nvSpPr>
        <p:spPr>
          <a:xfrm>
            <a:off x="7315200" y="6863298"/>
            <a:ext cx="2133600" cy="365125"/>
          </a:xfrm>
        </p:spPr>
        <p:txBody>
          <a:bodyPr/>
          <a:lstStyle/>
          <a:p>
            <a:r>
              <a:rPr lang="en-US" sz="1800" dirty="0">
                <a:solidFill>
                  <a:schemeClr val="accent6">
                    <a:lumMod val="75000"/>
                  </a:schemeClr>
                </a:solidFill>
              </a:rPr>
              <a:t>10</a:t>
            </a:r>
          </a:p>
        </p:txBody>
      </p:sp>
      <p:grpSp>
        <p:nvGrpSpPr>
          <p:cNvPr id="3" name="Group 3"/>
          <p:cNvGrpSpPr/>
          <p:nvPr/>
        </p:nvGrpSpPr>
        <p:grpSpPr>
          <a:xfrm>
            <a:off x="252457" y="1752600"/>
            <a:ext cx="1091375" cy="1355598"/>
            <a:chOff x="176159" y="-470528"/>
            <a:chExt cx="1455167" cy="1807463"/>
          </a:xfrm>
        </p:grpSpPr>
        <p:sp>
          <p:nvSpPr>
            <p:cNvPr id="4" name="Freeform 4"/>
            <p:cNvSpPr/>
            <p:nvPr/>
          </p:nvSpPr>
          <p:spPr>
            <a:xfrm rot="16404207">
              <a:off x="11" y="-294380"/>
              <a:ext cx="1807463" cy="1455167"/>
            </a:xfrm>
            <a:custGeom>
              <a:avLst/>
              <a:gdLst/>
              <a:ahLst/>
              <a:cxnLst/>
              <a:rect l="l" t="t" r="r" b="b"/>
              <a:pathLst>
                <a:path w="1807464" h="1455166">
                  <a:moveTo>
                    <a:pt x="1006602" y="0"/>
                  </a:moveTo>
                  <a:lnTo>
                    <a:pt x="0" y="0"/>
                  </a:lnTo>
                  <a:lnTo>
                    <a:pt x="800989" y="727710"/>
                  </a:lnTo>
                  <a:lnTo>
                    <a:pt x="0" y="1455166"/>
                  </a:lnTo>
                  <a:lnTo>
                    <a:pt x="1006602" y="1455166"/>
                  </a:lnTo>
                  <a:lnTo>
                    <a:pt x="1807464" y="727710"/>
                  </a:lnTo>
                  <a:close/>
                </a:path>
              </a:pathLst>
            </a:custGeom>
            <a:solidFill>
              <a:srgbClr val="5CB6F9"/>
            </a:solidFill>
          </p:spPr>
          <p:txBody>
            <a:bodyPr/>
            <a:lstStyle/>
            <a:p>
              <a:endParaRPr lang="en-US" dirty="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50A3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64346" r="16987" b="462"/>
          <a:stretch>
            <a:fillRect/>
          </a:stretch>
        </p:blipFill>
        <p:spPr>
          <a:xfrm>
            <a:off x="-96765" y="0"/>
            <a:ext cx="1517619" cy="7427564"/>
          </a:xfrm>
          <a:prstGeom prst="rect">
            <a:avLst/>
          </a:prstGeom>
        </p:spPr>
      </p:pic>
      <p:sp>
        <p:nvSpPr>
          <p:cNvPr id="5" name="TextBox 5"/>
          <p:cNvSpPr txBox="1"/>
          <p:nvPr/>
        </p:nvSpPr>
        <p:spPr>
          <a:xfrm>
            <a:off x="3124201" y="152400"/>
            <a:ext cx="5105400" cy="410369"/>
          </a:xfrm>
          <a:prstGeom prst="rect">
            <a:avLst/>
          </a:prstGeom>
        </p:spPr>
        <p:txBody>
          <a:bodyPr wrap="square" lIns="0" tIns="0" rIns="0" bIns="0" rtlCol="0" anchor="t">
            <a:spAutoFit/>
          </a:bodyPr>
          <a:lstStyle/>
          <a:p>
            <a:pPr lvl="1">
              <a:lnSpc>
                <a:spcPts val="3176"/>
              </a:lnSpc>
            </a:pPr>
            <a:r>
              <a:rPr lang="en-US" sz="3275" spc="64" dirty="0">
                <a:solidFill>
                  <a:srgbClr val="CAE8FF"/>
                </a:solidFill>
                <a:latin typeface="Montserrat Classic Bold"/>
              </a:rPr>
              <a:t>Reporting Forms</a:t>
            </a:r>
          </a:p>
        </p:txBody>
      </p:sp>
      <p:pic>
        <p:nvPicPr>
          <p:cNvPr id="6" name="Picture 6"/>
          <p:cNvPicPr>
            <a:picLocks noChangeAspect="1"/>
          </p:cNvPicPr>
          <p:nvPr/>
        </p:nvPicPr>
        <p:blipFill>
          <a:blip r:embed="rId4"/>
          <a:srcRect t="11478" r="263" b="25832"/>
          <a:stretch>
            <a:fillRect/>
          </a:stretch>
        </p:blipFill>
        <p:spPr>
          <a:xfrm>
            <a:off x="1587920" y="727590"/>
            <a:ext cx="7992245" cy="6699974"/>
          </a:xfrm>
          <a:prstGeom prst="rect">
            <a:avLst/>
          </a:prstGeom>
        </p:spPr>
      </p:pic>
      <p:sp>
        <p:nvSpPr>
          <p:cNvPr id="9" name="TextBox 9"/>
          <p:cNvSpPr txBox="1"/>
          <p:nvPr/>
        </p:nvSpPr>
        <p:spPr>
          <a:xfrm>
            <a:off x="1718192" y="727590"/>
            <a:ext cx="7658633" cy="5848204"/>
          </a:xfrm>
          <a:prstGeom prst="rect">
            <a:avLst/>
          </a:prstGeom>
        </p:spPr>
        <p:txBody>
          <a:bodyPr wrap="square" lIns="0" tIns="0" rIns="0" bIns="0" rtlCol="0" anchor="t">
            <a:spAutoFit/>
          </a:bodyPr>
          <a:lstStyle/>
          <a:p>
            <a:pPr marL="349415" marR="0" lvl="0" indent="-349415" algn="l" defTabSz="914400" rtl="0" eaLnBrk="1" fontAlgn="auto" latinLnBrk="0" hangingPunct="1">
              <a:spcBef>
                <a:spcPts val="0"/>
              </a:spcBef>
              <a:buClrTx/>
              <a:buSzTx/>
              <a:buFont typeface="Symbol" panose="05050102010706020507" pitchFamily="18" charset="2"/>
              <a:buChar char=""/>
              <a:tabLst/>
              <a:defRPr/>
            </a:pPr>
            <a:r>
              <a:rPr kumimoji="0" lang="en-US" sz="1800" b="0" i="0" u="none" strike="noStrike" kern="100" cap="none" spc="0" normalizeH="0" baseline="0" noProof="0" dirty="0">
                <a:ln>
                  <a:noFill/>
                </a:ln>
                <a:solidFill>
                  <a:prstClr val="black"/>
                </a:solidFill>
                <a:effectLst/>
                <a:uLnTx/>
                <a:uFillTx/>
                <a:latin typeface="Montserrat Light Light"/>
                <a:ea typeface="Aptos" panose="020B0004020202020204" pitchFamily="34" charset="0"/>
                <a:cs typeface="Times New Roman" panose="02020603050405020304" pitchFamily="18" charset="0"/>
              </a:rPr>
              <a:t>Submission </a:t>
            </a:r>
            <a:r>
              <a:rPr kumimoji="0" lang="en-US" sz="1800" b="0" i="0" u="none" strike="noStrike" kern="0" cap="none" spc="0" normalizeH="0" baseline="0" noProof="0" dirty="0">
                <a:ln>
                  <a:noFill/>
                </a:ln>
                <a:solidFill>
                  <a:srgbClr val="000000"/>
                </a:solidFill>
                <a:effectLst/>
                <a:uLnTx/>
                <a:uFillTx/>
                <a:latin typeface="Montserrat Light Light"/>
                <a:ea typeface="Times New Roman" panose="02020603050405020304" pitchFamily="18" charset="0"/>
                <a:cs typeface="Calibri" panose="020F0502020204030204" pitchFamily="34" charset="0"/>
              </a:rPr>
              <a:t>may also be made via a portal on the website, however, this option is not yet available</a:t>
            </a:r>
            <a:endParaRPr lang="en-US" sz="1800" kern="0" dirty="0">
              <a:solidFill>
                <a:srgbClr val="000000"/>
              </a:solidFill>
              <a:effectLst/>
              <a:latin typeface="Montserrat Light Light"/>
              <a:ea typeface="Times New Roman" panose="02020603050405020304" pitchFamily="18" charset="0"/>
              <a:cs typeface="Calibri" panose="020F0502020204030204" pitchFamily="34" charset="0"/>
            </a:endParaRPr>
          </a:p>
          <a:p>
            <a:pPr marR="0" lvl="0">
              <a:spcBef>
                <a:spcPts val="0"/>
              </a:spcBef>
            </a:pPr>
            <a:endParaRPr kumimoji="0" lang="en-US" b="0" i="0" u="none" strike="noStrike" kern="100" cap="none" spc="0" normalizeH="0" baseline="0" noProof="0" dirty="0">
              <a:ln>
                <a:noFill/>
              </a:ln>
              <a:solidFill>
                <a:prstClr val="black"/>
              </a:solidFill>
              <a:effectLst/>
              <a:uLnTx/>
              <a:uFillTx/>
              <a:latin typeface="Montserrat Light Light"/>
              <a:ea typeface="Aptos" panose="020B0004020202020204" pitchFamily="34" charset="0"/>
              <a:cs typeface="Times New Roman" panose="02020603050405020304" pitchFamily="18" charset="0"/>
            </a:endParaRPr>
          </a:p>
          <a:p>
            <a:pPr marL="349415" marR="0" lvl="0" indent="-349415" algn="l" defTabSz="914400" rtl="0" eaLnBrk="1" fontAlgn="auto" latinLnBrk="0" hangingPunct="1">
              <a:spcBef>
                <a:spcPts val="0"/>
              </a:spcBef>
              <a:buClrTx/>
              <a:buSzTx/>
              <a:buFont typeface="Symbol" panose="05050102010706020507" pitchFamily="18" charset="2"/>
              <a:buChar char=""/>
              <a:tabLst/>
              <a:defRPr/>
            </a:pPr>
            <a:r>
              <a:rPr kumimoji="0" lang="en-US" b="0" i="0" u="none" strike="noStrike" kern="100" cap="none" spc="0" normalizeH="0" baseline="0" noProof="0" dirty="0">
                <a:ln>
                  <a:noFill/>
                </a:ln>
                <a:solidFill>
                  <a:prstClr val="black"/>
                </a:solidFill>
                <a:effectLst/>
                <a:uLnTx/>
                <a:uFillTx/>
                <a:latin typeface="Montserrat Light Light"/>
                <a:ea typeface="Aptos" panose="020B0004020202020204" pitchFamily="34" charset="0"/>
                <a:cs typeface="Times New Roman" panose="02020603050405020304" pitchFamily="18" charset="0"/>
              </a:rPr>
              <a:t>Drop down boxes are included to make completion of the form less time consuming</a:t>
            </a:r>
          </a:p>
          <a:p>
            <a:pPr marL="465887" marR="0" lvl="0" indent="0" algn="l" defTabSz="914400" rtl="0" eaLnBrk="1" fontAlgn="auto" latinLnBrk="0" hangingPunct="1">
              <a:spcBef>
                <a:spcPts val="0"/>
              </a:spcBef>
              <a:buClrTx/>
              <a:buSzTx/>
              <a:buFontTx/>
              <a:buNone/>
              <a:tabLst/>
              <a:defRPr/>
            </a:pPr>
            <a:r>
              <a:rPr kumimoji="0" lang="en-US" b="0" i="0" u="none" strike="noStrike" kern="100" cap="none" spc="0" normalizeH="0" baseline="0" noProof="0" dirty="0">
                <a:ln>
                  <a:noFill/>
                </a:ln>
                <a:solidFill>
                  <a:prstClr val="black"/>
                </a:solidFill>
                <a:effectLst/>
                <a:uLnTx/>
                <a:uFillTx/>
                <a:latin typeface="Montserrat Light Light"/>
                <a:ea typeface="Aptos" panose="020B0004020202020204" pitchFamily="34" charset="0"/>
                <a:cs typeface="Times New Roman" panose="02020603050405020304" pitchFamily="18" charset="0"/>
              </a:rPr>
              <a:t> </a:t>
            </a:r>
          </a:p>
          <a:p>
            <a:pPr marL="349415" marR="0" lvl="0" indent="-349415" algn="l" defTabSz="914400" rtl="0" eaLnBrk="1" fontAlgn="auto" latinLnBrk="0" hangingPunct="1">
              <a:spcBef>
                <a:spcPts val="0"/>
              </a:spcBef>
              <a:buClrTx/>
              <a:buSzTx/>
              <a:buFont typeface="Symbol" panose="05050102010706020507" pitchFamily="18" charset="2"/>
              <a:buChar char=""/>
              <a:tabLst/>
              <a:defRPr/>
            </a:pPr>
            <a:r>
              <a:rPr kumimoji="0" lang="en-US" b="0" i="0" u="none" strike="noStrike" kern="100" cap="none" spc="0" normalizeH="0" baseline="0" noProof="0" dirty="0">
                <a:ln>
                  <a:noFill/>
                </a:ln>
                <a:solidFill>
                  <a:prstClr val="black"/>
                </a:solidFill>
                <a:effectLst/>
                <a:uLnTx/>
                <a:uFillTx/>
                <a:latin typeface="Montserrat Light Light"/>
                <a:ea typeface="Aptos" panose="020B0004020202020204" pitchFamily="34" charset="0"/>
                <a:cs typeface="Times New Roman" panose="02020603050405020304" pitchFamily="18" charset="0"/>
              </a:rPr>
              <a:t>Date format (dd/mm/yyyy) is to be observed throughout</a:t>
            </a:r>
          </a:p>
          <a:p>
            <a:pPr marL="465887" marR="0" lvl="0" indent="0" algn="l" defTabSz="914400" rtl="0" eaLnBrk="1" fontAlgn="auto" latinLnBrk="0" hangingPunct="1">
              <a:spcBef>
                <a:spcPts val="0"/>
              </a:spcBef>
              <a:buClrTx/>
              <a:buSzTx/>
              <a:buFontTx/>
              <a:buNone/>
              <a:tabLst/>
              <a:defRPr/>
            </a:pPr>
            <a:r>
              <a:rPr kumimoji="0" lang="en-US" b="0" i="0" u="none" strike="noStrike" kern="100" cap="none" spc="0" normalizeH="0" baseline="0" noProof="0" dirty="0">
                <a:ln>
                  <a:noFill/>
                </a:ln>
                <a:solidFill>
                  <a:prstClr val="black"/>
                </a:solidFill>
                <a:effectLst/>
                <a:uLnTx/>
                <a:uFillTx/>
                <a:latin typeface="Montserrat Light Light"/>
                <a:ea typeface="Aptos" panose="020B0004020202020204" pitchFamily="34" charset="0"/>
                <a:cs typeface="Times New Roman" panose="02020603050405020304" pitchFamily="18" charset="0"/>
              </a:rPr>
              <a:t> </a:t>
            </a:r>
          </a:p>
          <a:p>
            <a:pPr marL="349415" marR="0" lvl="0" indent="-349415" algn="l" defTabSz="914400" rtl="0" eaLnBrk="1" fontAlgn="auto" latinLnBrk="0" hangingPunct="1">
              <a:spcBef>
                <a:spcPts val="0"/>
              </a:spcBef>
              <a:buClrTx/>
              <a:buSzTx/>
              <a:buFont typeface="Symbol" panose="05050102010706020507" pitchFamily="18" charset="2"/>
              <a:buChar char=""/>
              <a:tabLst/>
              <a:defRPr/>
            </a:pPr>
            <a:r>
              <a:rPr kumimoji="0" lang="en-US" b="0" i="0" u="none" strike="noStrike" kern="100" cap="none" spc="0" normalizeH="0" baseline="0" noProof="0" dirty="0">
                <a:ln>
                  <a:noFill/>
                </a:ln>
                <a:solidFill>
                  <a:prstClr val="black"/>
                </a:solidFill>
                <a:effectLst/>
                <a:uLnTx/>
                <a:uFillTx/>
                <a:latin typeface="Montserrat Light Light"/>
                <a:ea typeface="Aptos" panose="020B0004020202020204" pitchFamily="34" charset="0"/>
                <a:cs typeface="Times New Roman" panose="02020603050405020304" pitchFamily="18" charset="0"/>
              </a:rPr>
              <a:t>Data entry in some parts of the forms are prohibited</a:t>
            </a:r>
          </a:p>
          <a:p>
            <a:pPr marL="0" marR="0" lvl="0" indent="0" algn="just" defTabSz="914400" rtl="0" eaLnBrk="1" fontAlgn="auto" latinLnBrk="0" hangingPunct="1">
              <a:spcBef>
                <a:spcPts val="0"/>
              </a:spcBef>
              <a:buClrTx/>
              <a:buSzTx/>
              <a:buFontTx/>
              <a:buNone/>
              <a:tabLst/>
              <a:defRPr/>
            </a:pPr>
            <a:endParaRPr kumimoji="0" lang="en-US" b="0" i="0" u="none" strike="noStrike" kern="100" cap="none" spc="0" normalizeH="0" baseline="0" noProof="0" dirty="0">
              <a:ln>
                <a:noFill/>
              </a:ln>
              <a:solidFill>
                <a:prstClr val="black"/>
              </a:solidFill>
              <a:effectLst/>
              <a:uLnTx/>
              <a:uFillTx/>
              <a:latin typeface="Montserrat Light Light"/>
              <a:ea typeface="Aptos" panose="020B0004020202020204" pitchFamily="34" charset="0"/>
              <a:cs typeface="Times New Roman" panose="02020603050405020304" pitchFamily="18" charset="0"/>
            </a:endParaRPr>
          </a:p>
          <a:p>
            <a:pPr marR="0" lvl="0" indent="-349415" algn="just" defTabSz="914400" rtl="0" eaLnBrk="1" fontAlgn="auto" latinLnBrk="0" hangingPunct="1">
              <a:spcBef>
                <a:spcPts val="0"/>
              </a:spcBef>
              <a:buClrTx/>
              <a:buSzTx/>
              <a:buFont typeface="Symbol" panose="05050102010706020507" pitchFamily="18" charset="2"/>
              <a:buChar char=""/>
              <a:tabLst/>
              <a:defRPr/>
            </a:pPr>
            <a:r>
              <a:rPr kumimoji="0" lang="en-JM" b="0" i="0" u="none" strike="noStrike" kern="1200" cap="none" spc="0" normalizeH="0" baseline="0" noProof="0" dirty="0">
                <a:ln>
                  <a:noFill/>
                </a:ln>
                <a:solidFill>
                  <a:srgbClr val="000000"/>
                </a:solidFill>
                <a:effectLst/>
                <a:uLnTx/>
                <a:uFillTx/>
                <a:latin typeface="Montserrat Light Light"/>
                <a:ea typeface="Times New Roman" panose="02020603050405020304" pitchFamily="18" charset="0"/>
                <a:cs typeface="Times New Roman" panose="02020603050405020304" pitchFamily="18" charset="0"/>
              </a:rPr>
              <a:t>There is also a </a:t>
            </a:r>
            <a:r>
              <a:rPr kumimoji="0" lang="en-JM" b="1" i="0" u="none" strike="noStrike" kern="1200" cap="none" spc="0" normalizeH="0" baseline="0" noProof="0" dirty="0">
                <a:ln>
                  <a:noFill/>
                </a:ln>
                <a:solidFill>
                  <a:srgbClr val="000000"/>
                </a:solidFill>
                <a:effectLst/>
                <a:uLnTx/>
                <a:uFillTx/>
                <a:latin typeface="Montserrat Light Light"/>
                <a:ea typeface="Times New Roman" panose="02020603050405020304" pitchFamily="18" charset="0"/>
                <a:cs typeface="Times New Roman" panose="02020603050405020304" pitchFamily="18" charset="0"/>
              </a:rPr>
              <a:t>Guide to Completing</a:t>
            </a:r>
            <a:r>
              <a:rPr kumimoji="0" lang="en-JM" b="0" i="0" u="none" strike="noStrike" kern="1200" cap="none" spc="0" normalizeH="0" baseline="0" noProof="0" dirty="0">
                <a:ln>
                  <a:noFill/>
                </a:ln>
                <a:solidFill>
                  <a:srgbClr val="000000"/>
                </a:solidFill>
                <a:effectLst/>
                <a:uLnTx/>
                <a:uFillTx/>
                <a:latin typeface="Montserrat Light Light"/>
                <a:ea typeface="Times New Roman" panose="02020603050405020304" pitchFamily="18" charset="0"/>
                <a:cs typeface="Times New Roman" panose="02020603050405020304" pitchFamily="18" charset="0"/>
              </a:rPr>
              <a:t> Form 13 and Form 14 on the website to  </a:t>
            </a:r>
          </a:p>
          <a:p>
            <a:pPr marR="0" lvl="0" algn="just" defTabSz="914400" rtl="0" eaLnBrk="1" fontAlgn="auto" latinLnBrk="0" hangingPunct="1">
              <a:spcBef>
                <a:spcPts val="0"/>
              </a:spcBef>
              <a:buClrTx/>
              <a:buSzTx/>
              <a:tabLst/>
              <a:defRPr/>
            </a:pPr>
            <a:r>
              <a:rPr lang="en-JM" dirty="0">
                <a:solidFill>
                  <a:srgbClr val="000000"/>
                </a:solidFill>
                <a:latin typeface="Montserrat Light Light"/>
                <a:ea typeface="Times New Roman" panose="02020603050405020304" pitchFamily="18" charset="0"/>
                <a:cs typeface="Times New Roman" panose="02020603050405020304" pitchFamily="18" charset="0"/>
              </a:rPr>
              <a:t>       </a:t>
            </a:r>
            <a:r>
              <a:rPr kumimoji="0" lang="en-JM" b="0" i="0" u="none" strike="noStrike" kern="1200" cap="none" spc="0" normalizeH="0" baseline="0" noProof="0" dirty="0">
                <a:ln>
                  <a:noFill/>
                </a:ln>
                <a:solidFill>
                  <a:srgbClr val="000000"/>
                </a:solidFill>
                <a:effectLst/>
                <a:uLnTx/>
                <a:uFillTx/>
                <a:latin typeface="Montserrat Light Light"/>
                <a:ea typeface="Times New Roman" panose="02020603050405020304" pitchFamily="18" charset="0"/>
                <a:cs typeface="Times New Roman" panose="02020603050405020304" pitchFamily="18" charset="0"/>
              </a:rPr>
              <a:t>assist when completing the forms. The Guide contains, among other things:</a:t>
            </a:r>
            <a:endParaRPr lang="en-JM" sz="1000" dirty="0">
              <a:solidFill>
                <a:srgbClr val="000000"/>
              </a:solidFill>
              <a:latin typeface="Montserrat Light Light"/>
              <a:ea typeface="Times New Roman" panose="02020603050405020304" pitchFamily="18" charset="0"/>
              <a:cs typeface="Times New Roman" panose="02020603050405020304" pitchFamily="18" charset="0"/>
            </a:endParaRPr>
          </a:p>
          <a:p>
            <a:pPr marR="0" lvl="0" algn="just" defTabSz="914400" rtl="0" eaLnBrk="1" fontAlgn="auto" latinLnBrk="0" hangingPunct="1">
              <a:spcBef>
                <a:spcPts val="0"/>
              </a:spcBef>
              <a:buClrTx/>
              <a:buSzTx/>
              <a:tabLst/>
              <a:defRPr/>
            </a:pPr>
            <a:endParaRPr kumimoji="0" lang="en-US" b="0" i="0" u="none" strike="noStrike" kern="100" cap="none" spc="0" normalizeH="0" baseline="0" noProof="0" dirty="0">
              <a:ln>
                <a:noFill/>
              </a:ln>
              <a:solidFill>
                <a:prstClr val="black"/>
              </a:solidFill>
              <a:effectLst/>
              <a:uLnTx/>
              <a:uFillTx/>
              <a:latin typeface="Montserrat Light Light"/>
              <a:ea typeface="Aptos" panose="020B0004020202020204" pitchFamily="34" charset="0"/>
              <a:cs typeface="Times New Roman" panose="02020603050405020304" pitchFamily="18" charset="0"/>
            </a:endParaRPr>
          </a:p>
          <a:p>
            <a:pPr marL="0" marR="0" lvl="1" indent="-291179" algn="just" defTabSz="914400" rtl="0" eaLnBrk="1" fontAlgn="auto" latinLnBrk="0" hangingPunct="1">
              <a:spcBef>
                <a:spcPts val="0"/>
              </a:spcBef>
              <a:buClrTx/>
              <a:buSzTx/>
              <a:buFont typeface="Courier New" panose="02070309020205020404" pitchFamily="49" charset="0"/>
              <a:buChar char="o"/>
              <a:tabLst/>
              <a:defRPr/>
            </a:pPr>
            <a:r>
              <a:rPr kumimoji="0" lang="en-JM" b="0" i="0" u="none" strike="noStrike" kern="1200" cap="none" spc="0" normalizeH="0" baseline="0" noProof="0" dirty="0">
                <a:ln>
                  <a:noFill/>
                </a:ln>
                <a:solidFill>
                  <a:srgbClr val="000000"/>
                </a:solidFill>
                <a:effectLst/>
                <a:uLnTx/>
                <a:uFillTx/>
                <a:latin typeface="Montserrat Light Light"/>
                <a:ea typeface="Times New Roman" panose="02020603050405020304" pitchFamily="18" charset="0"/>
                <a:cs typeface="Times New Roman" panose="02020603050405020304" pitchFamily="18" charset="0"/>
              </a:rPr>
              <a:t>General instructions on completion and submission of reports</a:t>
            </a:r>
            <a:endParaRPr kumimoji="0" lang="en-US" b="0" i="0" u="none" strike="noStrike" kern="100" cap="none" spc="0" normalizeH="0" baseline="0" noProof="0" dirty="0">
              <a:ln>
                <a:noFill/>
              </a:ln>
              <a:solidFill>
                <a:prstClr val="black"/>
              </a:solidFill>
              <a:effectLst/>
              <a:uLnTx/>
              <a:uFillTx/>
              <a:latin typeface="Montserrat Light Light"/>
              <a:ea typeface="Aptos" panose="020B0004020202020204" pitchFamily="34" charset="0"/>
              <a:cs typeface="Times New Roman" panose="02020603050405020304" pitchFamily="18" charset="0"/>
            </a:endParaRPr>
          </a:p>
          <a:p>
            <a:pPr marL="757066" marR="0" lvl="1" indent="-291179" algn="just" defTabSz="914400" rtl="0" eaLnBrk="1" fontAlgn="auto" latinLnBrk="0" hangingPunct="1">
              <a:lnSpc>
                <a:spcPct val="107000"/>
              </a:lnSpc>
              <a:spcBef>
                <a:spcPts val="0"/>
              </a:spcBef>
              <a:spcAft>
                <a:spcPts val="815"/>
              </a:spcAft>
              <a:buClrTx/>
              <a:buSzTx/>
              <a:buFont typeface="Courier New" panose="02070309020205020404" pitchFamily="49" charset="0"/>
              <a:buChar char="o"/>
              <a:tabLst/>
              <a:defRPr/>
            </a:pPr>
            <a:r>
              <a:rPr kumimoji="0" lang="en-US" b="0" i="0" u="none" strike="noStrike" kern="100" cap="none" spc="0" normalizeH="0" baseline="0" noProof="0" dirty="0">
                <a:ln>
                  <a:noFill/>
                </a:ln>
                <a:solidFill>
                  <a:prstClr val="black"/>
                </a:solidFill>
                <a:effectLst/>
                <a:uLnTx/>
                <a:uFillTx/>
                <a:latin typeface="Montserrat Light Light"/>
                <a:ea typeface="Aptos" panose="020B0004020202020204" pitchFamily="34" charset="0"/>
                <a:cs typeface="Times New Roman" panose="02020603050405020304" pitchFamily="18" charset="0"/>
              </a:rPr>
              <a:t>Glossary and Definitions of terms</a:t>
            </a:r>
          </a:p>
          <a:p>
            <a:pPr marL="294437" indent="-285750" algn="just">
              <a:lnSpc>
                <a:spcPct val="107000"/>
              </a:lnSpc>
              <a:spcAft>
                <a:spcPts val="815"/>
              </a:spcAft>
              <a:buFont typeface="Arial" panose="020B0604020202020204" pitchFamily="34" charset="0"/>
              <a:buChar char="•"/>
              <a:defRPr/>
            </a:pPr>
            <a:r>
              <a:rPr kumimoji="0" lang="en-US" b="0" i="0" u="none" strike="noStrike" kern="0" cap="none" spc="0" normalizeH="0" baseline="0" noProof="0" dirty="0">
                <a:ln>
                  <a:noFill/>
                </a:ln>
                <a:solidFill>
                  <a:srgbClr val="000000"/>
                </a:solidFill>
                <a:effectLst/>
                <a:uLnTx/>
                <a:uFillTx/>
                <a:latin typeface="Montserrat Light Light"/>
                <a:ea typeface="Times New Roman" panose="02020603050405020304" pitchFamily="18" charset="0"/>
                <a:cs typeface="Calibri" panose="020F0502020204030204" pitchFamily="34" charset="0"/>
              </a:rPr>
              <a:t>The FSC will communicate with the licensee regarding any issues/concerns emanating from the review of the reports</a:t>
            </a:r>
          </a:p>
          <a:p>
            <a:pPr marL="294437" indent="-285750" algn="just">
              <a:lnSpc>
                <a:spcPct val="107000"/>
              </a:lnSpc>
              <a:spcAft>
                <a:spcPts val="815"/>
              </a:spcAft>
              <a:buFont typeface="Arial" panose="020B0604020202020204" pitchFamily="34" charset="0"/>
              <a:buChar char="•"/>
              <a:defRPr/>
            </a:pPr>
            <a:r>
              <a:rPr kumimoji="0" lang="en-US" b="0" i="0" u="none" strike="noStrike" kern="100" cap="none" spc="0" normalizeH="0" baseline="0" noProof="0" dirty="0">
                <a:ln>
                  <a:noFill/>
                </a:ln>
                <a:solidFill>
                  <a:prstClr val="black"/>
                </a:solidFill>
                <a:effectLst/>
                <a:uLnTx/>
                <a:uFillTx/>
                <a:latin typeface="Montserrat Light Light"/>
                <a:ea typeface="Aptos" panose="020B0004020202020204" pitchFamily="34" charset="0"/>
                <a:cs typeface="Times New Roman" panose="02020603050405020304" pitchFamily="18" charset="0"/>
              </a:rPr>
              <a:t>The FSC will be sending out a </a:t>
            </a:r>
            <a:r>
              <a:rPr kumimoji="0" lang="en-US" sz="1800" b="1" i="0" u="none" strike="noStrike" kern="0" cap="none" spc="0" normalizeH="0" baseline="0" noProof="0" dirty="0">
                <a:ln>
                  <a:noFill/>
                </a:ln>
                <a:solidFill>
                  <a:srgbClr val="000000"/>
                </a:solidFill>
                <a:effectLst/>
                <a:uLnTx/>
                <a:uFillTx/>
                <a:latin typeface="Montserrat Light Light"/>
                <a:ea typeface="Times New Roman" panose="02020603050405020304" pitchFamily="18" charset="0"/>
                <a:cs typeface="Calibri" panose="020F0502020204030204" pitchFamily="34" charset="0"/>
              </a:rPr>
              <a:t>Major Business Activity Form – Form </a:t>
            </a:r>
            <a:r>
              <a:rPr kumimoji="0" lang="en-US" sz="1800" i="0" u="none" strike="noStrike" kern="0" cap="none" spc="0" normalizeH="0" baseline="0" noProof="0" dirty="0">
                <a:ln>
                  <a:noFill/>
                </a:ln>
                <a:solidFill>
                  <a:srgbClr val="000000"/>
                </a:solidFill>
                <a:effectLst/>
                <a:uLnTx/>
                <a:uFillTx/>
                <a:latin typeface="Montserrat Light Light"/>
                <a:ea typeface="Times New Roman" panose="02020603050405020304" pitchFamily="18" charset="0"/>
                <a:cs typeface="Calibri" panose="020F0502020204030204" pitchFamily="34" charset="0"/>
              </a:rPr>
              <a:t>18</a:t>
            </a:r>
            <a:r>
              <a:rPr lang="en-US" kern="0" dirty="0">
                <a:solidFill>
                  <a:srgbClr val="000000"/>
                </a:solidFill>
                <a:latin typeface="Montserrat Light Light"/>
                <a:ea typeface="Times New Roman" panose="02020603050405020304" pitchFamily="18" charset="0"/>
                <a:cs typeface="Calibri" panose="020F0502020204030204" pitchFamily="34" charset="0"/>
              </a:rPr>
              <a:t> within the first week of Septembe</a:t>
            </a:r>
            <a:r>
              <a:rPr lang="en-US" b="1" kern="0" dirty="0">
                <a:solidFill>
                  <a:srgbClr val="000000"/>
                </a:solidFill>
                <a:latin typeface="Montserrat Light Light"/>
                <a:ea typeface="Times New Roman" panose="02020603050405020304" pitchFamily="18" charset="0"/>
                <a:cs typeface="Calibri" panose="020F0502020204030204" pitchFamily="34" charset="0"/>
              </a:rPr>
              <a:t>r</a:t>
            </a:r>
            <a:r>
              <a:rPr kumimoji="0" lang="en-US" sz="1800" b="1" i="0" u="none" strike="noStrike" kern="100" cap="none" spc="0" normalizeH="0" baseline="0" noProof="0" dirty="0">
                <a:ln>
                  <a:noFill/>
                </a:ln>
                <a:solidFill>
                  <a:prstClr val="black"/>
                </a:solidFill>
                <a:effectLst/>
                <a:uLnTx/>
                <a:uFillTx/>
                <a:latin typeface="Montserrat Light Light"/>
                <a:ea typeface="Aptos" panose="020B0004020202020204" pitchFamily="34" charset="0"/>
                <a:cs typeface="Times New Roman" panose="02020603050405020304" pitchFamily="18" charset="0"/>
              </a:rPr>
              <a:t> </a:t>
            </a:r>
            <a:r>
              <a:rPr kumimoji="0" lang="en-US" b="0" i="0" u="none" strike="noStrike" kern="100" cap="none" spc="0" normalizeH="0" baseline="0" noProof="0" dirty="0">
                <a:ln>
                  <a:noFill/>
                </a:ln>
                <a:solidFill>
                  <a:prstClr val="black"/>
                </a:solidFill>
                <a:effectLst/>
                <a:uLnTx/>
                <a:uFillTx/>
                <a:latin typeface="Montserrat Light Light"/>
                <a:ea typeface="Aptos" panose="020B0004020202020204" pitchFamily="34" charset="0"/>
                <a:cs typeface="Times New Roman" panose="02020603050405020304" pitchFamily="18" charset="0"/>
              </a:rPr>
              <a:t>seeking information on the significant business activities undertaken for each service. </a:t>
            </a:r>
          </a:p>
        </p:txBody>
      </p:sp>
      <p:grpSp>
        <p:nvGrpSpPr>
          <p:cNvPr id="12" name="Group 12"/>
          <p:cNvGrpSpPr/>
          <p:nvPr/>
        </p:nvGrpSpPr>
        <p:grpSpPr>
          <a:xfrm rot="16200000">
            <a:off x="-13200" y="2882587"/>
            <a:ext cx="1517551" cy="1223101"/>
            <a:chOff x="0" y="0"/>
            <a:chExt cx="2023401" cy="1630801"/>
          </a:xfrm>
        </p:grpSpPr>
        <p:sp>
          <p:nvSpPr>
            <p:cNvPr id="13" name="Freeform 13"/>
            <p:cNvSpPr/>
            <p:nvPr/>
          </p:nvSpPr>
          <p:spPr>
            <a:xfrm>
              <a:off x="0" y="0"/>
              <a:ext cx="2023491" cy="1630807"/>
            </a:xfrm>
            <a:custGeom>
              <a:avLst/>
              <a:gdLst/>
              <a:ahLst/>
              <a:cxnLst/>
              <a:rect l="l" t="t" r="r" b="b"/>
              <a:pathLst>
                <a:path w="2023491" h="1630807">
                  <a:moveTo>
                    <a:pt x="1125855" y="0"/>
                  </a:moveTo>
                  <a:lnTo>
                    <a:pt x="0" y="0"/>
                  </a:lnTo>
                  <a:lnTo>
                    <a:pt x="897636" y="815594"/>
                  </a:lnTo>
                  <a:lnTo>
                    <a:pt x="0" y="1630807"/>
                  </a:lnTo>
                  <a:lnTo>
                    <a:pt x="1125855" y="1630807"/>
                  </a:lnTo>
                  <a:lnTo>
                    <a:pt x="2023491" y="815594"/>
                  </a:lnTo>
                  <a:close/>
                </a:path>
              </a:pathLst>
            </a:custGeom>
            <a:solidFill>
              <a:srgbClr val="050A30"/>
            </a:solidFill>
          </p:spPr>
          <p:txBody>
            <a:bodyPr/>
            <a:lstStyle/>
            <a:p>
              <a:endParaRPr lang="en-US" dirty="0"/>
            </a:p>
          </p:txBody>
        </p:sp>
      </p:grpSp>
      <p:grpSp>
        <p:nvGrpSpPr>
          <p:cNvPr id="14" name="Group 14"/>
          <p:cNvGrpSpPr/>
          <p:nvPr/>
        </p:nvGrpSpPr>
        <p:grpSpPr>
          <a:xfrm rot="16350704">
            <a:off x="438667" y="4058929"/>
            <a:ext cx="718955" cy="575164"/>
            <a:chOff x="0" y="0"/>
            <a:chExt cx="958607" cy="766885"/>
          </a:xfrm>
        </p:grpSpPr>
        <p:sp>
          <p:nvSpPr>
            <p:cNvPr id="15" name="Freeform 15"/>
            <p:cNvSpPr/>
            <p:nvPr/>
          </p:nvSpPr>
          <p:spPr>
            <a:xfrm>
              <a:off x="0" y="0"/>
              <a:ext cx="958596" cy="766826"/>
            </a:xfrm>
            <a:custGeom>
              <a:avLst/>
              <a:gdLst/>
              <a:ahLst/>
              <a:cxnLst/>
              <a:rect l="l" t="t" r="r" b="b"/>
              <a:pathLst>
                <a:path w="958596" h="766826">
                  <a:moveTo>
                    <a:pt x="536575" y="0"/>
                  </a:moveTo>
                  <a:lnTo>
                    <a:pt x="0" y="0"/>
                  </a:lnTo>
                  <a:lnTo>
                    <a:pt x="422148" y="383540"/>
                  </a:lnTo>
                  <a:lnTo>
                    <a:pt x="0" y="766826"/>
                  </a:lnTo>
                  <a:lnTo>
                    <a:pt x="536575" y="766826"/>
                  </a:lnTo>
                  <a:lnTo>
                    <a:pt x="958596" y="383540"/>
                  </a:lnTo>
                  <a:close/>
                </a:path>
              </a:pathLst>
            </a:custGeom>
            <a:solidFill>
              <a:srgbClr val="5CB6F9"/>
            </a:solidFill>
          </p:spPr>
          <p:txBody>
            <a:bodyPr/>
            <a:lstStyle/>
            <a:p>
              <a:endParaRPr lang="en-US" dirty="0"/>
            </a:p>
          </p:txBody>
        </p:sp>
      </p:grpSp>
      <p:sp>
        <p:nvSpPr>
          <p:cNvPr id="8" name="Slide Number Placeholder 7">
            <a:extLst>
              <a:ext uri="{FF2B5EF4-FFF2-40B4-BE49-F238E27FC236}">
                <a16:creationId xmlns:a16="http://schemas.microsoft.com/office/drawing/2014/main" id="{DD4DCA30-17B6-B2EF-4786-032B628D3422}"/>
              </a:ext>
            </a:extLst>
          </p:cNvPr>
          <p:cNvSpPr>
            <a:spLocks noGrp="1"/>
          </p:cNvSpPr>
          <p:nvPr>
            <p:ph type="sldNum" sz="quarter" idx="12"/>
          </p:nvPr>
        </p:nvSpPr>
        <p:spPr>
          <a:xfrm>
            <a:off x="7344895" y="7001014"/>
            <a:ext cx="2133600" cy="365125"/>
          </a:xfrm>
        </p:spPr>
        <p:txBody>
          <a:bodyPr/>
          <a:lstStyle/>
          <a:p>
            <a:r>
              <a:rPr lang="en-US" sz="1800" dirty="0">
                <a:solidFill>
                  <a:schemeClr val="accent6">
                    <a:lumMod val="75000"/>
                  </a:schemeClr>
                </a:solidFill>
              </a:rPr>
              <a:t>11</a:t>
            </a:r>
          </a:p>
        </p:txBody>
      </p:sp>
      <p:grpSp>
        <p:nvGrpSpPr>
          <p:cNvPr id="3" name="Group 3"/>
          <p:cNvGrpSpPr/>
          <p:nvPr/>
        </p:nvGrpSpPr>
        <p:grpSpPr>
          <a:xfrm>
            <a:off x="252457" y="1752600"/>
            <a:ext cx="1091375" cy="1355598"/>
            <a:chOff x="176159" y="-470528"/>
            <a:chExt cx="1455167" cy="1807463"/>
          </a:xfrm>
        </p:grpSpPr>
        <p:sp>
          <p:nvSpPr>
            <p:cNvPr id="4" name="Freeform 4"/>
            <p:cNvSpPr/>
            <p:nvPr/>
          </p:nvSpPr>
          <p:spPr>
            <a:xfrm rot="16404207">
              <a:off x="11" y="-294380"/>
              <a:ext cx="1807463" cy="1455167"/>
            </a:xfrm>
            <a:custGeom>
              <a:avLst/>
              <a:gdLst/>
              <a:ahLst/>
              <a:cxnLst/>
              <a:rect l="l" t="t" r="r" b="b"/>
              <a:pathLst>
                <a:path w="1807464" h="1455166">
                  <a:moveTo>
                    <a:pt x="1006602" y="0"/>
                  </a:moveTo>
                  <a:lnTo>
                    <a:pt x="0" y="0"/>
                  </a:lnTo>
                  <a:lnTo>
                    <a:pt x="800989" y="727710"/>
                  </a:lnTo>
                  <a:lnTo>
                    <a:pt x="0" y="1455166"/>
                  </a:lnTo>
                  <a:lnTo>
                    <a:pt x="1006602" y="1455166"/>
                  </a:lnTo>
                  <a:lnTo>
                    <a:pt x="1807464" y="727710"/>
                  </a:lnTo>
                  <a:close/>
                </a:path>
              </a:pathLst>
            </a:custGeom>
            <a:solidFill>
              <a:srgbClr val="5CB6F9"/>
            </a:solidFill>
          </p:spPr>
          <p:txBody>
            <a:bodyPr/>
            <a:lstStyle/>
            <a:p>
              <a:endParaRPr lang="en-US" dirty="0"/>
            </a:p>
          </p:txBody>
        </p:sp>
      </p:grpSp>
    </p:spTree>
    <p:extLst>
      <p:ext uri="{BB962C8B-B14F-4D97-AF65-F5344CB8AC3E}">
        <p14:creationId xmlns:p14="http://schemas.microsoft.com/office/powerpoint/2010/main" val="2241482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50A3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64346" r="16987" b="462"/>
          <a:stretch>
            <a:fillRect/>
          </a:stretch>
        </p:blipFill>
        <p:spPr>
          <a:xfrm>
            <a:off x="-96765" y="0"/>
            <a:ext cx="1517619" cy="7315200"/>
          </a:xfrm>
          <a:prstGeom prst="rect">
            <a:avLst/>
          </a:prstGeom>
        </p:spPr>
      </p:pic>
      <p:sp>
        <p:nvSpPr>
          <p:cNvPr id="5" name="TextBox 5"/>
          <p:cNvSpPr txBox="1"/>
          <p:nvPr/>
        </p:nvSpPr>
        <p:spPr>
          <a:xfrm>
            <a:off x="1674317" y="285572"/>
            <a:ext cx="6990846" cy="410369"/>
          </a:xfrm>
          <a:prstGeom prst="rect">
            <a:avLst/>
          </a:prstGeom>
        </p:spPr>
        <p:txBody>
          <a:bodyPr wrap="square" lIns="0" tIns="0" rIns="0" bIns="0" rtlCol="0" anchor="t">
            <a:spAutoFit/>
          </a:bodyPr>
          <a:lstStyle/>
          <a:p>
            <a:pPr lvl="1">
              <a:lnSpc>
                <a:spcPts val="3176"/>
              </a:lnSpc>
            </a:pPr>
            <a:r>
              <a:rPr lang="en-US" sz="3275" spc="64" dirty="0">
                <a:solidFill>
                  <a:srgbClr val="CAE8FF"/>
                </a:solidFill>
                <a:latin typeface="Montserrat Classic Bold"/>
              </a:rPr>
              <a:t>Compliance Report – Form 12</a:t>
            </a:r>
          </a:p>
        </p:txBody>
      </p:sp>
      <p:pic>
        <p:nvPicPr>
          <p:cNvPr id="6" name="Picture 6"/>
          <p:cNvPicPr>
            <a:picLocks noChangeAspect="1"/>
          </p:cNvPicPr>
          <p:nvPr/>
        </p:nvPicPr>
        <p:blipFill>
          <a:blip r:embed="rId4"/>
          <a:srcRect t="11478" r="263" b="25832"/>
          <a:stretch>
            <a:fillRect/>
          </a:stretch>
        </p:blipFill>
        <p:spPr>
          <a:xfrm>
            <a:off x="1674317" y="914400"/>
            <a:ext cx="7868103" cy="5970357"/>
          </a:xfrm>
          <a:prstGeom prst="rect">
            <a:avLst/>
          </a:prstGeom>
        </p:spPr>
      </p:pic>
      <p:sp>
        <p:nvSpPr>
          <p:cNvPr id="9" name="TextBox 9"/>
          <p:cNvSpPr txBox="1"/>
          <p:nvPr/>
        </p:nvSpPr>
        <p:spPr>
          <a:xfrm>
            <a:off x="1799296" y="970637"/>
            <a:ext cx="7276371" cy="5617756"/>
          </a:xfrm>
          <a:prstGeom prst="rect">
            <a:avLst/>
          </a:prstGeom>
        </p:spPr>
        <p:txBody>
          <a:bodyPr wrap="square" lIns="0" tIns="0" rIns="0" bIns="0" rtlCol="0" anchor="t">
            <a:spAutoFit/>
          </a:bodyPr>
          <a:lstStyle/>
          <a:p>
            <a:pPr marL="342900" marR="0" lvl="0" indent="-342900">
              <a:lnSpc>
                <a:spcPct val="107000"/>
              </a:lnSpc>
              <a:spcBef>
                <a:spcPts val="0"/>
              </a:spcBef>
              <a:spcAft>
                <a:spcPts val="0"/>
              </a:spcAft>
              <a:buFont typeface="Symbol" panose="05050102010706020507" pitchFamily="18" charset="2"/>
              <a:buChar char=""/>
            </a:pPr>
            <a:r>
              <a:rPr lang="en-US" kern="100" dirty="0">
                <a:effectLst/>
                <a:latin typeface="Montserrat Light Light"/>
                <a:ea typeface="Aptos" panose="020B0004020202020204" pitchFamily="34" charset="0"/>
                <a:cs typeface="Times New Roman" panose="02020603050405020304" pitchFamily="18" charset="0"/>
              </a:rPr>
              <a:t>Section 17A(4)(b) of the TCSP Act require submission of compliance reports by the Principal Representative</a:t>
            </a:r>
          </a:p>
          <a:p>
            <a:pPr marL="457200" marR="0">
              <a:lnSpc>
                <a:spcPct val="107000"/>
              </a:lnSpc>
              <a:spcBef>
                <a:spcPts val="0"/>
              </a:spcBef>
              <a:spcAft>
                <a:spcPts val="0"/>
              </a:spcAft>
            </a:pPr>
            <a:r>
              <a:rPr lang="en-US" kern="100" dirty="0">
                <a:effectLst/>
                <a:latin typeface="Montserrat Light Light"/>
                <a:ea typeface="Aptos" panose="020B000402020202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kern="100" dirty="0">
                <a:effectLst/>
                <a:latin typeface="Montserrat Light Light"/>
                <a:ea typeface="Aptos" panose="020B0004020202020204" pitchFamily="34" charset="0"/>
                <a:cs typeface="Times New Roman" panose="02020603050405020304" pitchFamily="18" charset="0"/>
              </a:rPr>
              <a:t>The report solicits information on whether you have conducted your TCSP business in conformity with the legislation, good governance and best practices</a:t>
            </a:r>
          </a:p>
          <a:p>
            <a:pPr marL="457200" marR="0">
              <a:lnSpc>
                <a:spcPct val="107000"/>
              </a:lnSpc>
              <a:spcBef>
                <a:spcPts val="0"/>
              </a:spcBef>
              <a:spcAft>
                <a:spcPts val="0"/>
              </a:spcAft>
            </a:pPr>
            <a:r>
              <a:rPr lang="en-US" kern="100" dirty="0">
                <a:effectLst/>
                <a:latin typeface="Montserrat Light Light"/>
                <a:ea typeface="Aptos" panose="020B000402020202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kern="100" dirty="0">
                <a:effectLst/>
                <a:latin typeface="Montserrat Light Light"/>
                <a:ea typeface="Aptos" panose="020B0004020202020204" pitchFamily="34" charset="0"/>
                <a:cs typeface="Times New Roman" panose="02020603050405020304" pitchFamily="18" charset="0"/>
              </a:rPr>
              <a:t>Submission is to be made within three months after the end of each calendar year </a:t>
            </a:r>
          </a:p>
          <a:p>
            <a:pPr marL="457200" marR="0">
              <a:lnSpc>
                <a:spcPct val="107000"/>
              </a:lnSpc>
              <a:spcBef>
                <a:spcPts val="0"/>
              </a:spcBef>
              <a:spcAft>
                <a:spcPts val="0"/>
              </a:spcAft>
            </a:pPr>
            <a:r>
              <a:rPr lang="en-US" kern="100" dirty="0">
                <a:effectLst/>
                <a:latin typeface="Montserrat Light Light"/>
                <a:ea typeface="Aptos" panose="020B000402020202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kern="100" dirty="0">
                <a:effectLst/>
                <a:latin typeface="Montserrat Light Light"/>
                <a:ea typeface="Aptos" panose="020B0004020202020204" pitchFamily="34" charset="0"/>
                <a:cs typeface="Times New Roman" panose="02020603050405020304" pitchFamily="18" charset="0"/>
              </a:rPr>
              <a:t>Must be signed by the head of the compliance function and the Principal Representative</a:t>
            </a:r>
          </a:p>
          <a:p>
            <a:pPr marL="457200" marR="0">
              <a:lnSpc>
                <a:spcPct val="107000"/>
              </a:lnSpc>
              <a:spcBef>
                <a:spcPts val="0"/>
              </a:spcBef>
              <a:spcAft>
                <a:spcPts val="0"/>
              </a:spcAft>
            </a:pPr>
            <a:r>
              <a:rPr lang="en-US" kern="100" dirty="0">
                <a:effectLst/>
                <a:latin typeface="Montserrat Light Light"/>
                <a:ea typeface="Aptos" panose="020B000402020202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kern="100" dirty="0">
                <a:effectLst/>
                <a:latin typeface="Montserrat Light Light"/>
                <a:ea typeface="Aptos" panose="020B0004020202020204" pitchFamily="34" charset="0"/>
                <a:cs typeface="Times New Roman" panose="02020603050405020304" pitchFamily="18" charset="0"/>
              </a:rPr>
              <a:t>Among other things, it captures information regarding:</a:t>
            </a:r>
            <a:endParaRPr lang="en-US" kern="100" dirty="0">
              <a:latin typeface="Montserrat Light Light"/>
              <a:ea typeface="Aptos" panose="020B0004020202020204" pitchFamily="34" charset="0"/>
              <a:cs typeface="Times New Roman" panose="02020603050405020304" pitchFamily="18" charset="0"/>
            </a:endParaRPr>
          </a:p>
          <a:p>
            <a:pPr marR="0" lvl="0">
              <a:lnSpc>
                <a:spcPct val="107000"/>
              </a:lnSpc>
              <a:spcBef>
                <a:spcPts val="0"/>
              </a:spcBef>
              <a:spcAft>
                <a:spcPts val="0"/>
              </a:spcAft>
            </a:pPr>
            <a:endParaRPr lang="en-US" sz="1000" kern="100" dirty="0">
              <a:effectLst/>
              <a:latin typeface="Montserrat Light Light"/>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kern="100" dirty="0">
                <a:effectLst/>
                <a:latin typeface="Montserrat Light Light"/>
                <a:ea typeface="Aptos" panose="020B0004020202020204" pitchFamily="34" charset="0"/>
                <a:cs typeface="Times New Roman" panose="02020603050405020304" pitchFamily="18" charset="0"/>
              </a:rPr>
              <a:t> compliance function</a:t>
            </a:r>
          </a:p>
          <a:p>
            <a:pPr marL="742950" marR="0" lvl="1" indent="-285750">
              <a:lnSpc>
                <a:spcPct val="107000"/>
              </a:lnSpc>
              <a:spcBef>
                <a:spcPts val="0"/>
              </a:spcBef>
              <a:spcAft>
                <a:spcPts val="0"/>
              </a:spcAft>
              <a:buFont typeface="Courier New" panose="02070309020205020404" pitchFamily="49" charset="0"/>
              <a:buChar char="o"/>
            </a:pPr>
            <a:r>
              <a:rPr lang="en-US" kern="100" dirty="0">
                <a:effectLst/>
                <a:latin typeface="Montserrat Light Light"/>
                <a:ea typeface="Aptos" panose="020B0004020202020204" pitchFamily="34" charset="0"/>
                <a:cs typeface="Times New Roman" panose="02020603050405020304" pitchFamily="18" charset="0"/>
              </a:rPr>
              <a:t> outsourcing arrangements</a:t>
            </a:r>
          </a:p>
          <a:p>
            <a:pPr marL="742950" marR="0" lvl="1" indent="-285750">
              <a:lnSpc>
                <a:spcPct val="107000"/>
              </a:lnSpc>
              <a:spcBef>
                <a:spcPts val="0"/>
              </a:spcBef>
              <a:spcAft>
                <a:spcPts val="0"/>
              </a:spcAft>
              <a:buFont typeface="Courier New" panose="02070309020205020404" pitchFamily="49" charset="0"/>
              <a:buChar char="o"/>
            </a:pPr>
            <a:r>
              <a:rPr lang="en-US" kern="100" dirty="0">
                <a:effectLst/>
                <a:latin typeface="Montserrat Light Light"/>
                <a:ea typeface="Aptos" panose="020B0004020202020204" pitchFamily="34" charset="0"/>
                <a:cs typeface="Times New Roman" panose="02020603050405020304" pitchFamily="18" charset="0"/>
              </a:rPr>
              <a:t> records management and maintenance of registers</a:t>
            </a:r>
          </a:p>
          <a:p>
            <a:pPr marL="742950" marR="0" lvl="1" indent="-285750">
              <a:lnSpc>
                <a:spcPct val="107000"/>
              </a:lnSpc>
              <a:spcBef>
                <a:spcPts val="0"/>
              </a:spcBef>
              <a:spcAft>
                <a:spcPts val="800"/>
              </a:spcAft>
              <a:buFont typeface="Courier New" panose="02070309020205020404" pitchFamily="49" charset="0"/>
              <a:buChar char="o"/>
            </a:pPr>
            <a:r>
              <a:rPr lang="en-US" kern="100" dirty="0">
                <a:effectLst/>
                <a:latin typeface="Montserrat Light Light"/>
                <a:ea typeface="Aptos" panose="020B0004020202020204" pitchFamily="34" charset="0"/>
                <a:cs typeface="Times New Roman" panose="02020603050405020304" pitchFamily="18" charset="0"/>
              </a:rPr>
              <a:t>AML/CFT programme</a:t>
            </a:r>
          </a:p>
        </p:txBody>
      </p:sp>
      <p:grpSp>
        <p:nvGrpSpPr>
          <p:cNvPr id="12" name="Group 12"/>
          <p:cNvGrpSpPr/>
          <p:nvPr/>
        </p:nvGrpSpPr>
        <p:grpSpPr>
          <a:xfrm rot="16200000">
            <a:off x="-13200" y="2882587"/>
            <a:ext cx="1517551" cy="1223101"/>
            <a:chOff x="0" y="0"/>
            <a:chExt cx="2023401" cy="1630801"/>
          </a:xfrm>
        </p:grpSpPr>
        <p:sp>
          <p:nvSpPr>
            <p:cNvPr id="13" name="Freeform 13"/>
            <p:cNvSpPr/>
            <p:nvPr/>
          </p:nvSpPr>
          <p:spPr>
            <a:xfrm>
              <a:off x="0" y="0"/>
              <a:ext cx="2023491" cy="1630807"/>
            </a:xfrm>
            <a:custGeom>
              <a:avLst/>
              <a:gdLst/>
              <a:ahLst/>
              <a:cxnLst/>
              <a:rect l="l" t="t" r="r" b="b"/>
              <a:pathLst>
                <a:path w="2023491" h="1630807">
                  <a:moveTo>
                    <a:pt x="1125855" y="0"/>
                  </a:moveTo>
                  <a:lnTo>
                    <a:pt x="0" y="0"/>
                  </a:lnTo>
                  <a:lnTo>
                    <a:pt x="897636" y="815594"/>
                  </a:lnTo>
                  <a:lnTo>
                    <a:pt x="0" y="1630807"/>
                  </a:lnTo>
                  <a:lnTo>
                    <a:pt x="1125855" y="1630807"/>
                  </a:lnTo>
                  <a:lnTo>
                    <a:pt x="2023491" y="815594"/>
                  </a:lnTo>
                  <a:close/>
                </a:path>
              </a:pathLst>
            </a:custGeom>
            <a:solidFill>
              <a:srgbClr val="050A30"/>
            </a:solidFill>
          </p:spPr>
          <p:txBody>
            <a:bodyPr/>
            <a:lstStyle/>
            <a:p>
              <a:endParaRPr lang="en-US" dirty="0"/>
            </a:p>
          </p:txBody>
        </p:sp>
      </p:grpSp>
      <p:grpSp>
        <p:nvGrpSpPr>
          <p:cNvPr id="14" name="Group 14"/>
          <p:cNvGrpSpPr/>
          <p:nvPr/>
        </p:nvGrpSpPr>
        <p:grpSpPr>
          <a:xfrm>
            <a:off x="8716189" y="6056981"/>
            <a:ext cx="718955" cy="575164"/>
            <a:chOff x="0" y="0"/>
            <a:chExt cx="958607" cy="766885"/>
          </a:xfrm>
        </p:grpSpPr>
        <p:sp>
          <p:nvSpPr>
            <p:cNvPr id="15" name="Freeform 15"/>
            <p:cNvSpPr/>
            <p:nvPr/>
          </p:nvSpPr>
          <p:spPr>
            <a:xfrm>
              <a:off x="0" y="0"/>
              <a:ext cx="958596" cy="766826"/>
            </a:xfrm>
            <a:custGeom>
              <a:avLst/>
              <a:gdLst/>
              <a:ahLst/>
              <a:cxnLst/>
              <a:rect l="l" t="t" r="r" b="b"/>
              <a:pathLst>
                <a:path w="958596" h="766826">
                  <a:moveTo>
                    <a:pt x="536575" y="0"/>
                  </a:moveTo>
                  <a:lnTo>
                    <a:pt x="0" y="0"/>
                  </a:lnTo>
                  <a:lnTo>
                    <a:pt x="422148" y="383540"/>
                  </a:lnTo>
                  <a:lnTo>
                    <a:pt x="0" y="766826"/>
                  </a:lnTo>
                  <a:lnTo>
                    <a:pt x="536575" y="766826"/>
                  </a:lnTo>
                  <a:lnTo>
                    <a:pt x="958596" y="383540"/>
                  </a:lnTo>
                  <a:close/>
                </a:path>
              </a:pathLst>
            </a:custGeom>
            <a:solidFill>
              <a:srgbClr val="5CB6F9"/>
            </a:solidFill>
          </p:spPr>
          <p:txBody>
            <a:bodyPr/>
            <a:lstStyle/>
            <a:p>
              <a:endParaRPr lang="en-US" dirty="0"/>
            </a:p>
          </p:txBody>
        </p:sp>
      </p:grpSp>
      <p:sp>
        <p:nvSpPr>
          <p:cNvPr id="8" name="Slide Number Placeholder 7">
            <a:extLst>
              <a:ext uri="{FF2B5EF4-FFF2-40B4-BE49-F238E27FC236}">
                <a16:creationId xmlns:a16="http://schemas.microsoft.com/office/drawing/2014/main" id="{DD4DCA30-17B6-B2EF-4786-032B628D3422}"/>
              </a:ext>
            </a:extLst>
          </p:cNvPr>
          <p:cNvSpPr>
            <a:spLocks noGrp="1"/>
          </p:cNvSpPr>
          <p:nvPr>
            <p:ph type="sldNum" sz="quarter" idx="12"/>
          </p:nvPr>
        </p:nvSpPr>
        <p:spPr>
          <a:xfrm>
            <a:off x="7315200" y="6863298"/>
            <a:ext cx="2133600" cy="365125"/>
          </a:xfrm>
        </p:spPr>
        <p:txBody>
          <a:bodyPr/>
          <a:lstStyle/>
          <a:p>
            <a:r>
              <a:rPr lang="en-US" sz="1800" dirty="0">
                <a:solidFill>
                  <a:schemeClr val="accent6">
                    <a:lumMod val="75000"/>
                  </a:schemeClr>
                </a:solidFill>
              </a:rPr>
              <a:t>12</a:t>
            </a:r>
          </a:p>
        </p:txBody>
      </p:sp>
      <p:grpSp>
        <p:nvGrpSpPr>
          <p:cNvPr id="3" name="Group 3"/>
          <p:cNvGrpSpPr/>
          <p:nvPr/>
        </p:nvGrpSpPr>
        <p:grpSpPr>
          <a:xfrm>
            <a:off x="252457" y="1752600"/>
            <a:ext cx="1091375" cy="1355598"/>
            <a:chOff x="176159" y="-470528"/>
            <a:chExt cx="1455167" cy="1807463"/>
          </a:xfrm>
        </p:grpSpPr>
        <p:sp>
          <p:nvSpPr>
            <p:cNvPr id="4" name="Freeform 4"/>
            <p:cNvSpPr/>
            <p:nvPr/>
          </p:nvSpPr>
          <p:spPr>
            <a:xfrm rot="16404207">
              <a:off x="11" y="-294380"/>
              <a:ext cx="1807463" cy="1455167"/>
            </a:xfrm>
            <a:custGeom>
              <a:avLst/>
              <a:gdLst/>
              <a:ahLst/>
              <a:cxnLst/>
              <a:rect l="l" t="t" r="r" b="b"/>
              <a:pathLst>
                <a:path w="1807464" h="1455166">
                  <a:moveTo>
                    <a:pt x="1006602" y="0"/>
                  </a:moveTo>
                  <a:lnTo>
                    <a:pt x="0" y="0"/>
                  </a:lnTo>
                  <a:lnTo>
                    <a:pt x="800989" y="727710"/>
                  </a:lnTo>
                  <a:lnTo>
                    <a:pt x="0" y="1455166"/>
                  </a:lnTo>
                  <a:lnTo>
                    <a:pt x="1006602" y="1455166"/>
                  </a:lnTo>
                  <a:lnTo>
                    <a:pt x="1807464" y="727710"/>
                  </a:lnTo>
                  <a:close/>
                </a:path>
              </a:pathLst>
            </a:custGeom>
            <a:solidFill>
              <a:srgbClr val="5CB6F9"/>
            </a:solidFill>
          </p:spPr>
          <p:txBody>
            <a:bodyPr/>
            <a:lstStyle/>
            <a:p>
              <a:endParaRPr lang="en-US" dirty="0"/>
            </a:p>
          </p:txBody>
        </p:sp>
      </p:grpSp>
    </p:spTree>
    <p:extLst>
      <p:ext uri="{BB962C8B-B14F-4D97-AF65-F5344CB8AC3E}">
        <p14:creationId xmlns:p14="http://schemas.microsoft.com/office/powerpoint/2010/main" val="157317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50A3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64346" r="16987" b="462"/>
          <a:stretch>
            <a:fillRect/>
          </a:stretch>
        </p:blipFill>
        <p:spPr>
          <a:xfrm>
            <a:off x="0" y="0"/>
            <a:ext cx="2063119" cy="7315200"/>
          </a:xfrm>
          <a:prstGeom prst="rect">
            <a:avLst/>
          </a:prstGeom>
        </p:spPr>
      </p:pic>
      <p:grpSp>
        <p:nvGrpSpPr>
          <p:cNvPr id="3" name="Group 3"/>
          <p:cNvGrpSpPr/>
          <p:nvPr/>
        </p:nvGrpSpPr>
        <p:grpSpPr>
          <a:xfrm>
            <a:off x="899820" y="972649"/>
            <a:ext cx="1355605" cy="1091377"/>
            <a:chOff x="0" y="0"/>
            <a:chExt cx="1807473" cy="1455169"/>
          </a:xfrm>
        </p:grpSpPr>
        <p:sp>
          <p:nvSpPr>
            <p:cNvPr id="4" name="Freeform 4"/>
            <p:cNvSpPr/>
            <p:nvPr/>
          </p:nvSpPr>
          <p:spPr>
            <a:xfrm>
              <a:off x="0" y="0"/>
              <a:ext cx="1807464" cy="1455166"/>
            </a:xfrm>
            <a:custGeom>
              <a:avLst/>
              <a:gdLst/>
              <a:ahLst/>
              <a:cxnLst/>
              <a:rect l="l" t="t" r="r" b="b"/>
              <a:pathLst>
                <a:path w="1807464" h="1455166">
                  <a:moveTo>
                    <a:pt x="1006602" y="0"/>
                  </a:moveTo>
                  <a:lnTo>
                    <a:pt x="0" y="0"/>
                  </a:lnTo>
                  <a:lnTo>
                    <a:pt x="800989" y="727710"/>
                  </a:lnTo>
                  <a:lnTo>
                    <a:pt x="0" y="1455166"/>
                  </a:lnTo>
                  <a:lnTo>
                    <a:pt x="1006602" y="1455166"/>
                  </a:lnTo>
                  <a:lnTo>
                    <a:pt x="1807464" y="727710"/>
                  </a:lnTo>
                  <a:close/>
                </a:path>
              </a:pathLst>
            </a:custGeom>
            <a:solidFill>
              <a:srgbClr val="5CB6F9"/>
            </a:solidFill>
          </p:spPr>
          <p:txBody>
            <a:bodyPr/>
            <a:lstStyle/>
            <a:p>
              <a:endParaRPr lang="en-US" dirty="0"/>
            </a:p>
          </p:txBody>
        </p:sp>
      </p:grpSp>
      <p:sp>
        <p:nvSpPr>
          <p:cNvPr id="5" name="TextBox 5"/>
          <p:cNvSpPr txBox="1"/>
          <p:nvPr/>
        </p:nvSpPr>
        <p:spPr>
          <a:xfrm>
            <a:off x="2590800" y="304800"/>
            <a:ext cx="6262980" cy="1201611"/>
          </a:xfrm>
          <a:prstGeom prst="rect">
            <a:avLst/>
          </a:prstGeom>
        </p:spPr>
        <p:txBody>
          <a:bodyPr wrap="square" lIns="0" tIns="0" rIns="0" bIns="0" rtlCol="0" anchor="t">
            <a:spAutoFit/>
          </a:bodyPr>
          <a:lstStyle/>
          <a:p>
            <a:pPr algn="ctr"/>
            <a:r>
              <a:rPr lang="en-US" sz="5000" spc="64" dirty="0">
                <a:solidFill>
                  <a:srgbClr val="CAE8FF"/>
                </a:solidFill>
                <a:latin typeface="Montserrat Classic Bold"/>
              </a:rPr>
              <a:t> </a:t>
            </a:r>
            <a:r>
              <a:rPr lang="en-US" sz="3800" spc="64" dirty="0">
                <a:solidFill>
                  <a:srgbClr val="CAE8FF"/>
                </a:solidFill>
                <a:latin typeface="Montserrat Classic Bold"/>
              </a:rPr>
              <a:t>Completing the Form 12</a:t>
            </a:r>
          </a:p>
          <a:p>
            <a:pPr algn="l">
              <a:lnSpc>
                <a:spcPts val="3176"/>
              </a:lnSpc>
            </a:pPr>
            <a:endParaRPr lang="en-US" sz="5000" spc="64" dirty="0">
              <a:solidFill>
                <a:srgbClr val="CAE8FF"/>
              </a:solidFill>
              <a:latin typeface="Montserrat Classic Bold"/>
            </a:endParaRPr>
          </a:p>
        </p:txBody>
      </p:sp>
      <p:pic>
        <p:nvPicPr>
          <p:cNvPr id="6" name="Picture 6"/>
          <p:cNvPicPr>
            <a:picLocks noChangeAspect="1"/>
          </p:cNvPicPr>
          <p:nvPr/>
        </p:nvPicPr>
        <p:blipFill>
          <a:blip r:embed="rId4"/>
          <a:srcRect t="11478" r="263" b="25832"/>
          <a:stretch>
            <a:fillRect/>
          </a:stretch>
        </p:blipFill>
        <p:spPr>
          <a:xfrm>
            <a:off x="2255418" y="1495035"/>
            <a:ext cx="7345782" cy="4108177"/>
          </a:xfrm>
          <a:prstGeom prst="rect">
            <a:avLst/>
          </a:prstGeom>
        </p:spPr>
      </p:pic>
      <p:grpSp>
        <p:nvGrpSpPr>
          <p:cNvPr id="7" name="Group 7"/>
          <p:cNvGrpSpPr/>
          <p:nvPr/>
        </p:nvGrpSpPr>
        <p:grpSpPr>
          <a:xfrm>
            <a:off x="1128911" y="5756501"/>
            <a:ext cx="718955" cy="575164"/>
            <a:chOff x="0" y="0"/>
            <a:chExt cx="958607" cy="766885"/>
          </a:xfrm>
        </p:grpSpPr>
        <p:sp>
          <p:nvSpPr>
            <p:cNvPr id="8" name="Freeform 8"/>
            <p:cNvSpPr/>
            <p:nvPr/>
          </p:nvSpPr>
          <p:spPr>
            <a:xfrm>
              <a:off x="0" y="0"/>
              <a:ext cx="958596" cy="766826"/>
            </a:xfrm>
            <a:custGeom>
              <a:avLst/>
              <a:gdLst/>
              <a:ahLst/>
              <a:cxnLst/>
              <a:rect l="l" t="t" r="r" b="b"/>
              <a:pathLst>
                <a:path w="958596" h="766826">
                  <a:moveTo>
                    <a:pt x="536575" y="0"/>
                  </a:moveTo>
                  <a:lnTo>
                    <a:pt x="0" y="0"/>
                  </a:lnTo>
                  <a:lnTo>
                    <a:pt x="422148" y="383540"/>
                  </a:lnTo>
                  <a:lnTo>
                    <a:pt x="0" y="766826"/>
                  </a:lnTo>
                  <a:lnTo>
                    <a:pt x="536575" y="766826"/>
                  </a:lnTo>
                  <a:lnTo>
                    <a:pt x="958596" y="383540"/>
                  </a:lnTo>
                  <a:close/>
                </a:path>
              </a:pathLst>
            </a:custGeom>
            <a:solidFill>
              <a:srgbClr val="5CB6F9"/>
            </a:solidFill>
          </p:spPr>
          <p:txBody>
            <a:bodyPr/>
            <a:lstStyle/>
            <a:p>
              <a:endParaRPr lang="en-US" dirty="0"/>
            </a:p>
          </p:txBody>
        </p:sp>
      </p:grpSp>
      <p:grpSp>
        <p:nvGrpSpPr>
          <p:cNvPr id="12" name="Group 12"/>
          <p:cNvGrpSpPr/>
          <p:nvPr/>
        </p:nvGrpSpPr>
        <p:grpSpPr>
          <a:xfrm>
            <a:off x="545500" y="3092896"/>
            <a:ext cx="1517619" cy="1223106"/>
            <a:chOff x="0" y="0"/>
            <a:chExt cx="2023492" cy="1630808"/>
          </a:xfrm>
        </p:grpSpPr>
        <p:sp>
          <p:nvSpPr>
            <p:cNvPr id="13" name="Freeform 13"/>
            <p:cNvSpPr/>
            <p:nvPr/>
          </p:nvSpPr>
          <p:spPr>
            <a:xfrm>
              <a:off x="0" y="0"/>
              <a:ext cx="2023492" cy="1630808"/>
            </a:xfrm>
            <a:custGeom>
              <a:avLst/>
              <a:gdLst/>
              <a:ahLst/>
              <a:cxnLst/>
              <a:rect l="l" t="t" r="r" b="b"/>
              <a:pathLst>
                <a:path w="2023491" h="1630807">
                  <a:moveTo>
                    <a:pt x="1125855" y="0"/>
                  </a:moveTo>
                  <a:lnTo>
                    <a:pt x="0" y="0"/>
                  </a:lnTo>
                  <a:lnTo>
                    <a:pt x="897636" y="815594"/>
                  </a:lnTo>
                  <a:lnTo>
                    <a:pt x="0" y="1630807"/>
                  </a:lnTo>
                  <a:lnTo>
                    <a:pt x="1125855" y="1630807"/>
                  </a:lnTo>
                  <a:lnTo>
                    <a:pt x="2023491" y="815594"/>
                  </a:lnTo>
                  <a:close/>
                </a:path>
              </a:pathLst>
            </a:custGeom>
            <a:solidFill>
              <a:srgbClr val="050A30"/>
            </a:solidFill>
          </p:spPr>
          <p:txBody>
            <a:bodyPr/>
            <a:lstStyle/>
            <a:p>
              <a:endParaRPr lang="en-US" dirty="0"/>
            </a:p>
          </p:txBody>
        </p:sp>
      </p:grpSp>
      <p:sp>
        <p:nvSpPr>
          <p:cNvPr id="10" name="Slide Number Placeholder 9">
            <a:extLst>
              <a:ext uri="{FF2B5EF4-FFF2-40B4-BE49-F238E27FC236}">
                <a16:creationId xmlns:a16="http://schemas.microsoft.com/office/drawing/2014/main" id="{E773C7BA-B4E2-65A5-DF42-799B1D92CD73}"/>
              </a:ext>
            </a:extLst>
          </p:cNvPr>
          <p:cNvSpPr>
            <a:spLocks noGrp="1"/>
          </p:cNvSpPr>
          <p:nvPr>
            <p:ph type="sldNum" sz="quarter" idx="12"/>
          </p:nvPr>
        </p:nvSpPr>
        <p:spPr>
          <a:xfrm>
            <a:off x="7467600" y="6784368"/>
            <a:ext cx="2133600" cy="365125"/>
          </a:xfrm>
        </p:spPr>
        <p:txBody>
          <a:bodyPr/>
          <a:lstStyle/>
          <a:p>
            <a:fld id="{B6F15528-21DE-4FAA-801E-634DDDAF4B2B}" type="slidenum">
              <a:rPr lang="en-US" sz="1800" smtClean="0">
                <a:solidFill>
                  <a:schemeClr val="accent6">
                    <a:lumMod val="75000"/>
                  </a:schemeClr>
                </a:solidFill>
              </a:rPr>
              <a:pPr/>
              <a:t>13</a:t>
            </a:fld>
            <a:endParaRPr lang="en-US" sz="1800" dirty="0">
              <a:solidFill>
                <a:schemeClr val="accent6">
                  <a:lumMod val="75000"/>
                </a:schemeClr>
              </a:solidFill>
            </a:endParaRPr>
          </a:p>
        </p:txBody>
      </p:sp>
      <p:sp>
        <p:nvSpPr>
          <p:cNvPr id="9" name="TextBox 5">
            <a:extLst>
              <a:ext uri="{FF2B5EF4-FFF2-40B4-BE49-F238E27FC236}">
                <a16:creationId xmlns:a16="http://schemas.microsoft.com/office/drawing/2014/main" id="{EB0320FD-0DB9-F4F9-006A-2E54E4A92E3E}"/>
              </a:ext>
            </a:extLst>
          </p:cNvPr>
          <p:cNvSpPr txBox="1"/>
          <p:nvPr/>
        </p:nvSpPr>
        <p:spPr>
          <a:xfrm>
            <a:off x="2869220" y="1905000"/>
            <a:ext cx="5706139" cy="2740494"/>
          </a:xfrm>
          <a:prstGeom prst="rect">
            <a:avLst/>
          </a:prstGeom>
        </p:spPr>
        <p:txBody>
          <a:bodyPr wrap="square" lIns="0" tIns="0" rIns="0" bIns="0" rtlCol="0" anchor="t">
            <a:spAutoFit/>
          </a:bodyPr>
          <a:lstStyle/>
          <a:p>
            <a:pPr algn="ctr"/>
            <a:r>
              <a:rPr lang="en-US" sz="5000" spc="64" dirty="0">
                <a:solidFill>
                  <a:srgbClr val="CAE8FF"/>
                </a:solidFill>
                <a:latin typeface="Montserrat Classic Bold"/>
              </a:rPr>
              <a:t>     </a:t>
            </a:r>
            <a:r>
              <a:rPr lang="en-US" sz="5000" spc="64" dirty="0">
                <a:latin typeface="Montserrat Classic Bold"/>
              </a:rPr>
              <a:t>Compliance   </a:t>
            </a:r>
          </a:p>
          <a:p>
            <a:pPr algn="ctr"/>
            <a:r>
              <a:rPr lang="en-US" sz="5000" spc="64" dirty="0">
                <a:latin typeface="Montserrat Classic Bold"/>
              </a:rPr>
              <a:t>   Report </a:t>
            </a:r>
          </a:p>
          <a:p>
            <a:pPr algn="ctr"/>
            <a:r>
              <a:rPr lang="en-US" sz="5000" spc="64" dirty="0">
                <a:latin typeface="Montserrat Classic Bold"/>
              </a:rPr>
              <a:t>  “Form 12”</a:t>
            </a:r>
          </a:p>
          <a:p>
            <a:pPr algn="l">
              <a:lnSpc>
                <a:spcPts val="3176"/>
              </a:lnSpc>
            </a:pPr>
            <a:endParaRPr lang="en-US" sz="5000" spc="64" dirty="0">
              <a:solidFill>
                <a:srgbClr val="CAE8FF"/>
              </a:solidFill>
              <a:latin typeface="Montserrat Classic Bo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50A30"/>
        </a:solidFill>
        <a:effectLst/>
      </p:bgPr>
    </p:bg>
    <p:spTree>
      <p:nvGrpSpPr>
        <p:cNvPr id="1" name=""/>
        <p:cNvGrpSpPr/>
        <p:nvPr/>
      </p:nvGrpSpPr>
      <p:grpSpPr>
        <a:xfrm>
          <a:off x="0" y="0"/>
          <a:ext cx="0" cy="0"/>
          <a:chOff x="0" y="0"/>
          <a:chExt cx="0" cy="0"/>
        </a:xfrm>
      </p:grpSpPr>
      <p:grpSp>
        <p:nvGrpSpPr>
          <p:cNvPr id="3" name="Group 3"/>
          <p:cNvGrpSpPr/>
          <p:nvPr/>
        </p:nvGrpSpPr>
        <p:grpSpPr>
          <a:xfrm rot="16013116">
            <a:off x="755457" y="2383266"/>
            <a:ext cx="1517611" cy="1091375"/>
            <a:chOff x="-1651434" y="-312845"/>
            <a:chExt cx="1807463" cy="1455166"/>
          </a:xfrm>
        </p:grpSpPr>
        <p:sp>
          <p:nvSpPr>
            <p:cNvPr id="4" name="Freeform 4"/>
            <p:cNvSpPr/>
            <p:nvPr/>
          </p:nvSpPr>
          <p:spPr>
            <a:xfrm>
              <a:off x="-1651434" y="-312845"/>
              <a:ext cx="1807463" cy="1455166"/>
            </a:xfrm>
            <a:custGeom>
              <a:avLst/>
              <a:gdLst/>
              <a:ahLst/>
              <a:cxnLst/>
              <a:rect l="l" t="t" r="r" b="b"/>
              <a:pathLst>
                <a:path w="1807464" h="1455166">
                  <a:moveTo>
                    <a:pt x="1006602" y="0"/>
                  </a:moveTo>
                  <a:lnTo>
                    <a:pt x="0" y="0"/>
                  </a:lnTo>
                  <a:lnTo>
                    <a:pt x="800989" y="727710"/>
                  </a:lnTo>
                  <a:lnTo>
                    <a:pt x="0" y="1455166"/>
                  </a:lnTo>
                  <a:lnTo>
                    <a:pt x="1006602" y="1455166"/>
                  </a:lnTo>
                  <a:lnTo>
                    <a:pt x="1807464" y="727710"/>
                  </a:lnTo>
                  <a:close/>
                </a:path>
              </a:pathLst>
            </a:custGeom>
            <a:solidFill>
              <a:srgbClr val="5CB6F9"/>
            </a:solidFill>
          </p:spPr>
          <p:txBody>
            <a:bodyPr/>
            <a:lstStyle/>
            <a:p>
              <a:endParaRPr lang="en-US" dirty="0"/>
            </a:p>
          </p:txBody>
        </p:sp>
      </p:grpSp>
      <p:grpSp>
        <p:nvGrpSpPr>
          <p:cNvPr id="7" name="Group 7"/>
          <p:cNvGrpSpPr/>
          <p:nvPr/>
        </p:nvGrpSpPr>
        <p:grpSpPr>
          <a:xfrm rot="16200000">
            <a:off x="-211415" y="3985940"/>
            <a:ext cx="1404438" cy="616113"/>
            <a:chOff x="183049" y="-159773"/>
            <a:chExt cx="958596" cy="766826"/>
          </a:xfrm>
        </p:grpSpPr>
        <p:sp>
          <p:nvSpPr>
            <p:cNvPr id="8" name="Freeform 8"/>
            <p:cNvSpPr/>
            <p:nvPr/>
          </p:nvSpPr>
          <p:spPr>
            <a:xfrm>
              <a:off x="183049" y="-159773"/>
              <a:ext cx="958596" cy="766826"/>
            </a:xfrm>
            <a:custGeom>
              <a:avLst/>
              <a:gdLst/>
              <a:ahLst/>
              <a:cxnLst/>
              <a:rect l="l" t="t" r="r" b="b"/>
              <a:pathLst>
                <a:path w="958596" h="766826">
                  <a:moveTo>
                    <a:pt x="536575" y="0"/>
                  </a:moveTo>
                  <a:lnTo>
                    <a:pt x="0" y="0"/>
                  </a:lnTo>
                  <a:lnTo>
                    <a:pt x="422148" y="383540"/>
                  </a:lnTo>
                  <a:lnTo>
                    <a:pt x="0" y="766826"/>
                  </a:lnTo>
                  <a:lnTo>
                    <a:pt x="536575" y="766826"/>
                  </a:lnTo>
                  <a:lnTo>
                    <a:pt x="958596" y="383540"/>
                  </a:lnTo>
                  <a:close/>
                </a:path>
              </a:pathLst>
            </a:custGeom>
            <a:solidFill>
              <a:srgbClr val="5CB6F9"/>
            </a:solidFill>
          </p:spPr>
          <p:txBody>
            <a:bodyPr/>
            <a:lstStyle/>
            <a:p>
              <a:endParaRPr lang="en-US" dirty="0"/>
            </a:p>
          </p:txBody>
        </p:sp>
      </p:grpSp>
      <p:grpSp>
        <p:nvGrpSpPr>
          <p:cNvPr id="19" name="Group 21">
            <a:extLst>
              <a:ext uri="{FF2B5EF4-FFF2-40B4-BE49-F238E27FC236}">
                <a16:creationId xmlns:a16="http://schemas.microsoft.com/office/drawing/2014/main" id="{58C36CCF-DCA4-0538-D5F0-AA6C2A1F767D}"/>
              </a:ext>
            </a:extLst>
          </p:cNvPr>
          <p:cNvGrpSpPr/>
          <p:nvPr/>
        </p:nvGrpSpPr>
        <p:grpSpPr>
          <a:xfrm rot="-5400000">
            <a:off x="791299" y="3625889"/>
            <a:ext cx="1517551" cy="1223101"/>
            <a:chOff x="0" y="0"/>
            <a:chExt cx="2023401" cy="1630801"/>
          </a:xfrm>
        </p:grpSpPr>
        <p:sp>
          <p:nvSpPr>
            <p:cNvPr id="20" name="Freeform 22">
              <a:extLst>
                <a:ext uri="{FF2B5EF4-FFF2-40B4-BE49-F238E27FC236}">
                  <a16:creationId xmlns:a16="http://schemas.microsoft.com/office/drawing/2014/main" id="{7B0A9F78-8129-FFD9-9351-FBB1EC5E7740}"/>
                </a:ext>
              </a:extLst>
            </p:cNvPr>
            <p:cNvSpPr/>
            <p:nvPr/>
          </p:nvSpPr>
          <p:spPr>
            <a:xfrm>
              <a:off x="0" y="0"/>
              <a:ext cx="2023491" cy="1630807"/>
            </a:xfrm>
            <a:custGeom>
              <a:avLst/>
              <a:gdLst/>
              <a:ahLst/>
              <a:cxnLst/>
              <a:rect l="l" t="t" r="r" b="b"/>
              <a:pathLst>
                <a:path w="2023491" h="1630807">
                  <a:moveTo>
                    <a:pt x="1125855" y="0"/>
                  </a:moveTo>
                  <a:lnTo>
                    <a:pt x="0" y="0"/>
                  </a:lnTo>
                  <a:lnTo>
                    <a:pt x="897636" y="815594"/>
                  </a:lnTo>
                  <a:lnTo>
                    <a:pt x="0" y="1630807"/>
                  </a:lnTo>
                  <a:lnTo>
                    <a:pt x="1125855" y="1630807"/>
                  </a:lnTo>
                  <a:lnTo>
                    <a:pt x="2023491" y="815594"/>
                  </a:lnTo>
                  <a:close/>
                </a:path>
              </a:pathLst>
            </a:custGeom>
            <a:solidFill>
              <a:srgbClr val="F4F6FC"/>
            </a:solidFill>
          </p:spPr>
          <p:txBody>
            <a:bodyPr/>
            <a:lstStyle/>
            <a:p>
              <a:endParaRPr lang="en-US" dirty="0"/>
            </a:p>
          </p:txBody>
        </p:sp>
      </p:grpSp>
      <p:grpSp>
        <p:nvGrpSpPr>
          <p:cNvPr id="21" name="Group 11">
            <a:extLst>
              <a:ext uri="{FF2B5EF4-FFF2-40B4-BE49-F238E27FC236}">
                <a16:creationId xmlns:a16="http://schemas.microsoft.com/office/drawing/2014/main" id="{9357A011-2A31-9EB9-3E36-31AF2E4F63DE}"/>
              </a:ext>
            </a:extLst>
          </p:cNvPr>
          <p:cNvGrpSpPr/>
          <p:nvPr/>
        </p:nvGrpSpPr>
        <p:grpSpPr>
          <a:xfrm rot="-5400000">
            <a:off x="672727" y="4692453"/>
            <a:ext cx="1754696" cy="1409319"/>
            <a:chOff x="-1050566" y="-124169"/>
            <a:chExt cx="2339595" cy="1879092"/>
          </a:xfrm>
        </p:grpSpPr>
        <p:sp>
          <p:nvSpPr>
            <p:cNvPr id="22" name="Freeform 12">
              <a:extLst>
                <a:ext uri="{FF2B5EF4-FFF2-40B4-BE49-F238E27FC236}">
                  <a16:creationId xmlns:a16="http://schemas.microsoft.com/office/drawing/2014/main" id="{795FB402-F389-0321-1DD7-73932A742E56}"/>
                </a:ext>
              </a:extLst>
            </p:cNvPr>
            <p:cNvSpPr/>
            <p:nvPr/>
          </p:nvSpPr>
          <p:spPr>
            <a:xfrm>
              <a:off x="-1050566" y="-124169"/>
              <a:ext cx="2339595" cy="1879092"/>
            </a:xfrm>
            <a:custGeom>
              <a:avLst/>
              <a:gdLst/>
              <a:ahLst/>
              <a:cxnLst/>
              <a:rect l="l" t="t" r="r" b="b"/>
              <a:pathLst>
                <a:path w="2339594" h="1879092">
                  <a:moveTo>
                    <a:pt x="1305306" y="0"/>
                  </a:moveTo>
                  <a:lnTo>
                    <a:pt x="0" y="0"/>
                  </a:lnTo>
                  <a:lnTo>
                    <a:pt x="1034161" y="939800"/>
                  </a:lnTo>
                  <a:lnTo>
                    <a:pt x="0" y="1879092"/>
                  </a:lnTo>
                  <a:lnTo>
                    <a:pt x="1305306" y="1879092"/>
                  </a:lnTo>
                  <a:lnTo>
                    <a:pt x="2339594" y="939800"/>
                  </a:lnTo>
                  <a:close/>
                </a:path>
              </a:pathLst>
            </a:custGeom>
            <a:solidFill>
              <a:srgbClr val="233DFF"/>
            </a:solidFill>
          </p:spPr>
          <p:txBody>
            <a:bodyPr/>
            <a:lstStyle/>
            <a:p>
              <a:endParaRPr lang="en-US" dirty="0"/>
            </a:p>
          </p:txBody>
        </p:sp>
      </p:grpSp>
      <p:grpSp>
        <p:nvGrpSpPr>
          <p:cNvPr id="23" name="Group 9">
            <a:extLst>
              <a:ext uri="{FF2B5EF4-FFF2-40B4-BE49-F238E27FC236}">
                <a16:creationId xmlns:a16="http://schemas.microsoft.com/office/drawing/2014/main" id="{22AE3AA2-2DEA-0870-B627-9AE54AEA06AD}"/>
              </a:ext>
            </a:extLst>
          </p:cNvPr>
          <p:cNvGrpSpPr/>
          <p:nvPr/>
        </p:nvGrpSpPr>
        <p:grpSpPr>
          <a:xfrm rot="-5400000">
            <a:off x="714612" y="5359830"/>
            <a:ext cx="1680173" cy="2230565"/>
            <a:chOff x="214173" y="-861885"/>
            <a:chExt cx="3681222" cy="2974086"/>
          </a:xfrm>
        </p:grpSpPr>
        <p:sp>
          <p:nvSpPr>
            <p:cNvPr id="24" name="Freeform 10">
              <a:extLst>
                <a:ext uri="{FF2B5EF4-FFF2-40B4-BE49-F238E27FC236}">
                  <a16:creationId xmlns:a16="http://schemas.microsoft.com/office/drawing/2014/main" id="{A6ABA71C-CE6A-D1F0-B9D7-3901777D99C3}"/>
                </a:ext>
              </a:extLst>
            </p:cNvPr>
            <p:cNvSpPr/>
            <p:nvPr/>
          </p:nvSpPr>
          <p:spPr>
            <a:xfrm>
              <a:off x="214173" y="-861885"/>
              <a:ext cx="3681222" cy="2974086"/>
            </a:xfrm>
            <a:custGeom>
              <a:avLst/>
              <a:gdLst/>
              <a:ahLst/>
              <a:cxnLst/>
              <a:rect l="l" t="t" r="r" b="b"/>
              <a:pathLst>
                <a:path w="3681222" h="2974086">
                  <a:moveTo>
                    <a:pt x="2044319" y="0"/>
                  </a:moveTo>
                  <a:lnTo>
                    <a:pt x="0" y="0"/>
                  </a:lnTo>
                  <a:lnTo>
                    <a:pt x="1636903" y="1487424"/>
                  </a:lnTo>
                  <a:lnTo>
                    <a:pt x="0" y="2974086"/>
                  </a:lnTo>
                  <a:lnTo>
                    <a:pt x="2044319" y="2974086"/>
                  </a:lnTo>
                  <a:lnTo>
                    <a:pt x="3681222" y="1487424"/>
                  </a:lnTo>
                  <a:close/>
                </a:path>
              </a:pathLst>
            </a:custGeom>
            <a:solidFill>
              <a:srgbClr val="F4F6FC"/>
            </a:solidFill>
          </p:spPr>
          <p:txBody>
            <a:bodyPr/>
            <a:lstStyle/>
            <a:p>
              <a:endParaRPr lang="en-US" dirty="0"/>
            </a:p>
          </p:txBody>
        </p:sp>
      </p:grpSp>
      <p:grpSp>
        <p:nvGrpSpPr>
          <p:cNvPr id="25" name="Group 19">
            <a:extLst>
              <a:ext uri="{FF2B5EF4-FFF2-40B4-BE49-F238E27FC236}">
                <a16:creationId xmlns:a16="http://schemas.microsoft.com/office/drawing/2014/main" id="{04450945-1E1A-F3BC-942A-4ECE01EC7D10}"/>
              </a:ext>
            </a:extLst>
          </p:cNvPr>
          <p:cNvGrpSpPr/>
          <p:nvPr/>
        </p:nvGrpSpPr>
        <p:grpSpPr>
          <a:xfrm rot="-5400000">
            <a:off x="144155" y="299693"/>
            <a:ext cx="2760958" cy="2230528"/>
            <a:chOff x="0" y="0"/>
            <a:chExt cx="3681277" cy="2974037"/>
          </a:xfrm>
        </p:grpSpPr>
        <p:sp>
          <p:nvSpPr>
            <p:cNvPr id="26" name="Freeform 20">
              <a:extLst>
                <a:ext uri="{FF2B5EF4-FFF2-40B4-BE49-F238E27FC236}">
                  <a16:creationId xmlns:a16="http://schemas.microsoft.com/office/drawing/2014/main" id="{13BF145F-FB86-76B1-3476-F2D671071363}"/>
                </a:ext>
              </a:extLst>
            </p:cNvPr>
            <p:cNvSpPr/>
            <p:nvPr/>
          </p:nvSpPr>
          <p:spPr>
            <a:xfrm>
              <a:off x="0" y="0"/>
              <a:ext cx="3681222" cy="2974086"/>
            </a:xfrm>
            <a:custGeom>
              <a:avLst/>
              <a:gdLst/>
              <a:ahLst/>
              <a:cxnLst/>
              <a:rect l="l" t="t" r="r" b="b"/>
              <a:pathLst>
                <a:path w="3681222" h="2974086">
                  <a:moveTo>
                    <a:pt x="2044319" y="0"/>
                  </a:moveTo>
                  <a:lnTo>
                    <a:pt x="0" y="0"/>
                  </a:lnTo>
                  <a:lnTo>
                    <a:pt x="1636903" y="1487424"/>
                  </a:lnTo>
                  <a:lnTo>
                    <a:pt x="0" y="2974086"/>
                  </a:lnTo>
                  <a:lnTo>
                    <a:pt x="2044319" y="2974086"/>
                  </a:lnTo>
                  <a:lnTo>
                    <a:pt x="3681222" y="1487424"/>
                  </a:lnTo>
                  <a:close/>
                </a:path>
              </a:pathLst>
            </a:custGeom>
            <a:solidFill>
              <a:srgbClr val="5CB6F9"/>
            </a:solidFill>
          </p:spPr>
          <p:txBody>
            <a:bodyPr/>
            <a:lstStyle/>
            <a:p>
              <a:endParaRPr lang="en-US" dirty="0"/>
            </a:p>
          </p:txBody>
        </p:sp>
      </p:grpSp>
      <p:sp>
        <p:nvSpPr>
          <p:cNvPr id="27" name="TextBox 4">
            <a:extLst>
              <a:ext uri="{FF2B5EF4-FFF2-40B4-BE49-F238E27FC236}">
                <a16:creationId xmlns:a16="http://schemas.microsoft.com/office/drawing/2014/main" id="{C11C2709-A6E1-E45F-D5FB-52A6AE50461F}"/>
              </a:ext>
            </a:extLst>
          </p:cNvPr>
          <p:cNvSpPr txBox="1"/>
          <p:nvPr/>
        </p:nvSpPr>
        <p:spPr>
          <a:xfrm>
            <a:off x="3505198" y="1676400"/>
            <a:ext cx="5040470" cy="669102"/>
          </a:xfrm>
          <a:prstGeom prst="rect">
            <a:avLst/>
          </a:prstGeom>
        </p:spPr>
        <p:txBody>
          <a:bodyPr lIns="0" tIns="0" rIns="0" bIns="0" rtlCol="0" anchor="t">
            <a:spAutoFit/>
          </a:bodyPr>
          <a:lstStyle/>
          <a:p>
            <a:pPr algn="l">
              <a:lnSpc>
                <a:spcPts val="6087"/>
              </a:lnSpc>
            </a:pPr>
            <a:r>
              <a:rPr lang="en-US" sz="6275" spc="125" dirty="0">
                <a:solidFill>
                  <a:srgbClr val="F4F6FC"/>
                </a:solidFill>
                <a:latin typeface="Montserrat Classic Bold"/>
              </a:rPr>
              <a:t>QUESTIONS</a:t>
            </a:r>
          </a:p>
        </p:txBody>
      </p:sp>
      <p:pic>
        <p:nvPicPr>
          <p:cNvPr id="28" name="Picture 5">
            <a:extLst>
              <a:ext uri="{FF2B5EF4-FFF2-40B4-BE49-F238E27FC236}">
                <a16:creationId xmlns:a16="http://schemas.microsoft.com/office/drawing/2014/main" id="{0B03F722-F79B-6B48-15B9-9F3904DA464D}"/>
              </a:ext>
            </a:extLst>
          </p:cNvPr>
          <p:cNvPicPr>
            <a:picLocks noChangeAspect="1"/>
          </p:cNvPicPr>
          <p:nvPr/>
        </p:nvPicPr>
        <p:blipFill>
          <a:blip r:embed="rId3"/>
          <a:srcRect r="228" b="71735"/>
          <a:stretch>
            <a:fillRect/>
          </a:stretch>
        </p:blipFill>
        <p:spPr>
          <a:xfrm>
            <a:off x="3885420" y="4054802"/>
            <a:ext cx="4107585" cy="1163645"/>
          </a:xfrm>
          <a:prstGeom prst="rect">
            <a:avLst/>
          </a:prstGeom>
        </p:spPr>
      </p:pic>
      <p:sp>
        <p:nvSpPr>
          <p:cNvPr id="29" name="TextBox 6">
            <a:extLst>
              <a:ext uri="{FF2B5EF4-FFF2-40B4-BE49-F238E27FC236}">
                <a16:creationId xmlns:a16="http://schemas.microsoft.com/office/drawing/2014/main" id="{01D31822-C1F9-C5B4-33DD-261529D07149}"/>
              </a:ext>
            </a:extLst>
          </p:cNvPr>
          <p:cNvSpPr txBox="1"/>
          <p:nvPr/>
        </p:nvSpPr>
        <p:spPr>
          <a:xfrm>
            <a:off x="4114798" y="4220005"/>
            <a:ext cx="3648831" cy="833241"/>
          </a:xfrm>
          <a:prstGeom prst="rect">
            <a:avLst/>
          </a:prstGeom>
        </p:spPr>
        <p:txBody>
          <a:bodyPr wrap="square" lIns="0" tIns="0" rIns="0" bIns="0" rtlCol="0" anchor="t">
            <a:spAutoFit/>
          </a:bodyPr>
          <a:lstStyle/>
          <a:p>
            <a:pPr algn="ctr">
              <a:lnSpc>
                <a:spcPts val="2245"/>
              </a:lnSpc>
            </a:pPr>
            <a:r>
              <a:rPr lang="en-US" sz="1811" spc="36" dirty="0">
                <a:solidFill>
                  <a:srgbClr val="050A30"/>
                </a:solidFill>
                <a:latin typeface="Montserrat Light Bold"/>
              </a:rPr>
              <a:t>IF YOU HAVE ANY QUESTIONS, FEEL FREE TO ASK THEM NOW!</a:t>
            </a:r>
          </a:p>
        </p:txBody>
      </p:sp>
      <p:sp>
        <p:nvSpPr>
          <p:cNvPr id="5" name="Slide Number Placeholder 4">
            <a:extLst>
              <a:ext uri="{FF2B5EF4-FFF2-40B4-BE49-F238E27FC236}">
                <a16:creationId xmlns:a16="http://schemas.microsoft.com/office/drawing/2014/main" id="{9B93AAB4-78B5-2A3B-9919-BC5B595F70C2}"/>
              </a:ext>
            </a:extLst>
          </p:cNvPr>
          <p:cNvSpPr>
            <a:spLocks noGrp="1"/>
          </p:cNvSpPr>
          <p:nvPr>
            <p:ph type="sldNum" sz="quarter" idx="12"/>
          </p:nvPr>
        </p:nvSpPr>
        <p:spPr>
          <a:xfrm>
            <a:off x="7391400" y="6745184"/>
            <a:ext cx="2133600" cy="365125"/>
          </a:xfrm>
        </p:spPr>
        <p:txBody>
          <a:bodyPr/>
          <a:lstStyle/>
          <a:p>
            <a:r>
              <a:rPr lang="en-US" sz="1800" dirty="0">
                <a:solidFill>
                  <a:schemeClr val="accent6">
                    <a:lumMod val="75000"/>
                  </a:schemeClr>
                </a:solidFill>
              </a:rPr>
              <a:t>14</a:t>
            </a:r>
          </a:p>
        </p:txBody>
      </p:sp>
    </p:spTree>
    <p:extLst>
      <p:ext uri="{BB962C8B-B14F-4D97-AF65-F5344CB8AC3E}">
        <p14:creationId xmlns:p14="http://schemas.microsoft.com/office/powerpoint/2010/main" val="2305714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50A30"/>
        </a:solidFill>
        <a:effectLst/>
      </p:bgPr>
    </p:bg>
    <p:spTree>
      <p:nvGrpSpPr>
        <p:cNvPr id="1" name=""/>
        <p:cNvGrpSpPr/>
        <p:nvPr/>
      </p:nvGrpSpPr>
      <p:grpSpPr>
        <a:xfrm>
          <a:off x="0" y="0"/>
          <a:ext cx="0" cy="0"/>
          <a:chOff x="0" y="0"/>
          <a:chExt cx="0" cy="0"/>
        </a:xfrm>
      </p:grpSpPr>
      <p:grpSp>
        <p:nvGrpSpPr>
          <p:cNvPr id="3" name="Group 3"/>
          <p:cNvGrpSpPr/>
          <p:nvPr/>
        </p:nvGrpSpPr>
        <p:grpSpPr>
          <a:xfrm rot="16013116">
            <a:off x="755457" y="2383266"/>
            <a:ext cx="1517611" cy="1091375"/>
            <a:chOff x="-1651434" y="-312845"/>
            <a:chExt cx="1807463" cy="1455166"/>
          </a:xfrm>
        </p:grpSpPr>
        <p:sp>
          <p:nvSpPr>
            <p:cNvPr id="4" name="Freeform 4"/>
            <p:cNvSpPr/>
            <p:nvPr/>
          </p:nvSpPr>
          <p:spPr>
            <a:xfrm>
              <a:off x="-1651434" y="-312845"/>
              <a:ext cx="1807463" cy="1455166"/>
            </a:xfrm>
            <a:custGeom>
              <a:avLst/>
              <a:gdLst/>
              <a:ahLst/>
              <a:cxnLst/>
              <a:rect l="l" t="t" r="r" b="b"/>
              <a:pathLst>
                <a:path w="1807464" h="1455166">
                  <a:moveTo>
                    <a:pt x="1006602" y="0"/>
                  </a:moveTo>
                  <a:lnTo>
                    <a:pt x="0" y="0"/>
                  </a:lnTo>
                  <a:lnTo>
                    <a:pt x="800989" y="727710"/>
                  </a:lnTo>
                  <a:lnTo>
                    <a:pt x="0" y="1455166"/>
                  </a:lnTo>
                  <a:lnTo>
                    <a:pt x="1006602" y="1455166"/>
                  </a:lnTo>
                  <a:lnTo>
                    <a:pt x="1807464" y="727710"/>
                  </a:lnTo>
                  <a:close/>
                </a:path>
              </a:pathLst>
            </a:custGeom>
            <a:solidFill>
              <a:srgbClr val="5CB6F9"/>
            </a:solidFill>
          </p:spPr>
          <p:txBody>
            <a:bodyPr/>
            <a:lstStyle/>
            <a:p>
              <a:endParaRPr lang="en-US" dirty="0"/>
            </a:p>
          </p:txBody>
        </p:sp>
      </p:grpSp>
      <p:grpSp>
        <p:nvGrpSpPr>
          <p:cNvPr id="7" name="Group 7"/>
          <p:cNvGrpSpPr/>
          <p:nvPr/>
        </p:nvGrpSpPr>
        <p:grpSpPr>
          <a:xfrm rot="16200000">
            <a:off x="-211415" y="3985940"/>
            <a:ext cx="1404438" cy="616113"/>
            <a:chOff x="183049" y="-159773"/>
            <a:chExt cx="958596" cy="766826"/>
          </a:xfrm>
        </p:grpSpPr>
        <p:sp>
          <p:nvSpPr>
            <p:cNvPr id="8" name="Freeform 8"/>
            <p:cNvSpPr/>
            <p:nvPr/>
          </p:nvSpPr>
          <p:spPr>
            <a:xfrm>
              <a:off x="183049" y="-159773"/>
              <a:ext cx="958596" cy="766826"/>
            </a:xfrm>
            <a:custGeom>
              <a:avLst/>
              <a:gdLst/>
              <a:ahLst/>
              <a:cxnLst/>
              <a:rect l="l" t="t" r="r" b="b"/>
              <a:pathLst>
                <a:path w="958596" h="766826">
                  <a:moveTo>
                    <a:pt x="536575" y="0"/>
                  </a:moveTo>
                  <a:lnTo>
                    <a:pt x="0" y="0"/>
                  </a:lnTo>
                  <a:lnTo>
                    <a:pt x="422148" y="383540"/>
                  </a:lnTo>
                  <a:lnTo>
                    <a:pt x="0" y="766826"/>
                  </a:lnTo>
                  <a:lnTo>
                    <a:pt x="536575" y="766826"/>
                  </a:lnTo>
                  <a:lnTo>
                    <a:pt x="958596" y="383540"/>
                  </a:lnTo>
                  <a:close/>
                </a:path>
              </a:pathLst>
            </a:custGeom>
            <a:solidFill>
              <a:srgbClr val="5CB6F9"/>
            </a:solidFill>
          </p:spPr>
          <p:txBody>
            <a:bodyPr/>
            <a:lstStyle/>
            <a:p>
              <a:endParaRPr lang="en-US" dirty="0"/>
            </a:p>
          </p:txBody>
        </p:sp>
      </p:grpSp>
      <p:grpSp>
        <p:nvGrpSpPr>
          <p:cNvPr id="19" name="Group 21">
            <a:extLst>
              <a:ext uri="{FF2B5EF4-FFF2-40B4-BE49-F238E27FC236}">
                <a16:creationId xmlns:a16="http://schemas.microsoft.com/office/drawing/2014/main" id="{58C36CCF-DCA4-0538-D5F0-AA6C2A1F767D}"/>
              </a:ext>
            </a:extLst>
          </p:cNvPr>
          <p:cNvGrpSpPr/>
          <p:nvPr/>
        </p:nvGrpSpPr>
        <p:grpSpPr>
          <a:xfrm rot="-5400000">
            <a:off x="791299" y="3625889"/>
            <a:ext cx="1517551" cy="1223101"/>
            <a:chOff x="0" y="0"/>
            <a:chExt cx="2023401" cy="1630801"/>
          </a:xfrm>
        </p:grpSpPr>
        <p:sp>
          <p:nvSpPr>
            <p:cNvPr id="20" name="Freeform 22">
              <a:extLst>
                <a:ext uri="{FF2B5EF4-FFF2-40B4-BE49-F238E27FC236}">
                  <a16:creationId xmlns:a16="http://schemas.microsoft.com/office/drawing/2014/main" id="{7B0A9F78-8129-FFD9-9351-FBB1EC5E7740}"/>
                </a:ext>
              </a:extLst>
            </p:cNvPr>
            <p:cNvSpPr/>
            <p:nvPr/>
          </p:nvSpPr>
          <p:spPr>
            <a:xfrm>
              <a:off x="0" y="0"/>
              <a:ext cx="2023491" cy="1630807"/>
            </a:xfrm>
            <a:custGeom>
              <a:avLst/>
              <a:gdLst/>
              <a:ahLst/>
              <a:cxnLst/>
              <a:rect l="l" t="t" r="r" b="b"/>
              <a:pathLst>
                <a:path w="2023491" h="1630807">
                  <a:moveTo>
                    <a:pt x="1125855" y="0"/>
                  </a:moveTo>
                  <a:lnTo>
                    <a:pt x="0" y="0"/>
                  </a:lnTo>
                  <a:lnTo>
                    <a:pt x="897636" y="815594"/>
                  </a:lnTo>
                  <a:lnTo>
                    <a:pt x="0" y="1630807"/>
                  </a:lnTo>
                  <a:lnTo>
                    <a:pt x="1125855" y="1630807"/>
                  </a:lnTo>
                  <a:lnTo>
                    <a:pt x="2023491" y="815594"/>
                  </a:lnTo>
                  <a:close/>
                </a:path>
              </a:pathLst>
            </a:custGeom>
            <a:solidFill>
              <a:srgbClr val="F4F6FC"/>
            </a:solidFill>
          </p:spPr>
          <p:txBody>
            <a:bodyPr/>
            <a:lstStyle/>
            <a:p>
              <a:endParaRPr lang="en-US" dirty="0"/>
            </a:p>
          </p:txBody>
        </p:sp>
      </p:grpSp>
      <p:grpSp>
        <p:nvGrpSpPr>
          <p:cNvPr id="21" name="Group 11">
            <a:extLst>
              <a:ext uri="{FF2B5EF4-FFF2-40B4-BE49-F238E27FC236}">
                <a16:creationId xmlns:a16="http://schemas.microsoft.com/office/drawing/2014/main" id="{9357A011-2A31-9EB9-3E36-31AF2E4F63DE}"/>
              </a:ext>
            </a:extLst>
          </p:cNvPr>
          <p:cNvGrpSpPr/>
          <p:nvPr/>
        </p:nvGrpSpPr>
        <p:grpSpPr>
          <a:xfrm rot="-5400000">
            <a:off x="672727" y="4692453"/>
            <a:ext cx="1754696" cy="1409319"/>
            <a:chOff x="-1050566" y="-124169"/>
            <a:chExt cx="2339595" cy="1879092"/>
          </a:xfrm>
        </p:grpSpPr>
        <p:sp>
          <p:nvSpPr>
            <p:cNvPr id="22" name="Freeform 12">
              <a:extLst>
                <a:ext uri="{FF2B5EF4-FFF2-40B4-BE49-F238E27FC236}">
                  <a16:creationId xmlns:a16="http://schemas.microsoft.com/office/drawing/2014/main" id="{795FB402-F389-0321-1DD7-73932A742E56}"/>
                </a:ext>
              </a:extLst>
            </p:cNvPr>
            <p:cNvSpPr/>
            <p:nvPr/>
          </p:nvSpPr>
          <p:spPr>
            <a:xfrm>
              <a:off x="-1050566" y="-124169"/>
              <a:ext cx="2339595" cy="1879092"/>
            </a:xfrm>
            <a:custGeom>
              <a:avLst/>
              <a:gdLst/>
              <a:ahLst/>
              <a:cxnLst/>
              <a:rect l="l" t="t" r="r" b="b"/>
              <a:pathLst>
                <a:path w="2339594" h="1879092">
                  <a:moveTo>
                    <a:pt x="1305306" y="0"/>
                  </a:moveTo>
                  <a:lnTo>
                    <a:pt x="0" y="0"/>
                  </a:lnTo>
                  <a:lnTo>
                    <a:pt x="1034161" y="939800"/>
                  </a:lnTo>
                  <a:lnTo>
                    <a:pt x="0" y="1879092"/>
                  </a:lnTo>
                  <a:lnTo>
                    <a:pt x="1305306" y="1879092"/>
                  </a:lnTo>
                  <a:lnTo>
                    <a:pt x="2339594" y="939800"/>
                  </a:lnTo>
                  <a:close/>
                </a:path>
              </a:pathLst>
            </a:custGeom>
            <a:solidFill>
              <a:srgbClr val="233DFF"/>
            </a:solidFill>
          </p:spPr>
          <p:txBody>
            <a:bodyPr/>
            <a:lstStyle/>
            <a:p>
              <a:endParaRPr lang="en-US" dirty="0"/>
            </a:p>
          </p:txBody>
        </p:sp>
      </p:grpSp>
      <p:grpSp>
        <p:nvGrpSpPr>
          <p:cNvPr id="23" name="Group 9">
            <a:extLst>
              <a:ext uri="{FF2B5EF4-FFF2-40B4-BE49-F238E27FC236}">
                <a16:creationId xmlns:a16="http://schemas.microsoft.com/office/drawing/2014/main" id="{22AE3AA2-2DEA-0870-B627-9AE54AEA06AD}"/>
              </a:ext>
            </a:extLst>
          </p:cNvPr>
          <p:cNvGrpSpPr/>
          <p:nvPr/>
        </p:nvGrpSpPr>
        <p:grpSpPr>
          <a:xfrm rot="-5400000">
            <a:off x="714612" y="5359830"/>
            <a:ext cx="1680173" cy="2230565"/>
            <a:chOff x="214173" y="-861885"/>
            <a:chExt cx="3681222" cy="2974086"/>
          </a:xfrm>
        </p:grpSpPr>
        <p:sp>
          <p:nvSpPr>
            <p:cNvPr id="24" name="Freeform 10">
              <a:extLst>
                <a:ext uri="{FF2B5EF4-FFF2-40B4-BE49-F238E27FC236}">
                  <a16:creationId xmlns:a16="http://schemas.microsoft.com/office/drawing/2014/main" id="{A6ABA71C-CE6A-D1F0-B9D7-3901777D99C3}"/>
                </a:ext>
              </a:extLst>
            </p:cNvPr>
            <p:cNvSpPr/>
            <p:nvPr/>
          </p:nvSpPr>
          <p:spPr>
            <a:xfrm>
              <a:off x="214173" y="-861885"/>
              <a:ext cx="3681222" cy="2974086"/>
            </a:xfrm>
            <a:custGeom>
              <a:avLst/>
              <a:gdLst/>
              <a:ahLst/>
              <a:cxnLst/>
              <a:rect l="l" t="t" r="r" b="b"/>
              <a:pathLst>
                <a:path w="3681222" h="2974086">
                  <a:moveTo>
                    <a:pt x="2044319" y="0"/>
                  </a:moveTo>
                  <a:lnTo>
                    <a:pt x="0" y="0"/>
                  </a:lnTo>
                  <a:lnTo>
                    <a:pt x="1636903" y="1487424"/>
                  </a:lnTo>
                  <a:lnTo>
                    <a:pt x="0" y="2974086"/>
                  </a:lnTo>
                  <a:lnTo>
                    <a:pt x="2044319" y="2974086"/>
                  </a:lnTo>
                  <a:lnTo>
                    <a:pt x="3681222" y="1487424"/>
                  </a:lnTo>
                  <a:close/>
                </a:path>
              </a:pathLst>
            </a:custGeom>
            <a:solidFill>
              <a:srgbClr val="F4F6FC"/>
            </a:solidFill>
          </p:spPr>
          <p:txBody>
            <a:bodyPr/>
            <a:lstStyle/>
            <a:p>
              <a:endParaRPr lang="en-US" dirty="0"/>
            </a:p>
          </p:txBody>
        </p:sp>
      </p:grpSp>
      <p:grpSp>
        <p:nvGrpSpPr>
          <p:cNvPr id="25" name="Group 19">
            <a:extLst>
              <a:ext uri="{FF2B5EF4-FFF2-40B4-BE49-F238E27FC236}">
                <a16:creationId xmlns:a16="http://schemas.microsoft.com/office/drawing/2014/main" id="{04450945-1E1A-F3BC-942A-4ECE01EC7D10}"/>
              </a:ext>
            </a:extLst>
          </p:cNvPr>
          <p:cNvGrpSpPr/>
          <p:nvPr/>
        </p:nvGrpSpPr>
        <p:grpSpPr>
          <a:xfrm rot="-5400000">
            <a:off x="144155" y="299693"/>
            <a:ext cx="2760958" cy="2230528"/>
            <a:chOff x="0" y="0"/>
            <a:chExt cx="3681277" cy="2974037"/>
          </a:xfrm>
        </p:grpSpPr>
        <p:sp>
          <p:nvSpPr>
            <p:cNvPr id="26" name="Freeform 20">
              <a:extLst>
                <a:ext uri="{FF2B5EF4-FFF2-40B4-BE49-F238E27FC236}">
                  <a16:creationId xmlns:a16="http://schemas.microsoft.com/office/drawing/2014/main" id="{13BF145F-FB86-76B1-3476-F2D671071363}"/>
                </a:ext>
              </a:extLst>
            </p:cNvPr>
            <p:cNvSpPr/>
            <p:nvPr/>
          </p:nvSpPr>
          <p:spPr>
            <a:xfrm>
              <a:off x="0" y="0"/>
              <a:ext cx="3681222" cy="2974086"/>
            </a:xfrm>
            <a:custGeom>
              <a:avLst/>
              <a:gdLst/>
              <a:ahLst/>
              <a:cxnLst/>
              <a:rect l="l" t="t" r="r" b="b"/>
              <a:pathLst>
                <a:path w="3681222" h="2974086">
                  <a:moveTo>
                    <a:pt x="2044319" y="0"/>
                  </a:moveTo>
                  <a:lnTo>
                    <a:pt x="0" y="0"/>
                  </a:lnTo>
                  <a:lnTo>
                    <a:pt x="1636903" y="1487424"/>
                  </a:lnTo>
                  <a:lnTo>
                    <a:pt x="0" y="2974086"/>
                  </a:lnTo>
                  <a:lnTo>
                    <a:pt x="2044319" y="2974086"/>
                  </a:lnTo>
                  <a:lnTo>
                    <a:pt x="3681222" y="1487424"/>
                  </a:lnTo>
                  <a:close/>
                </a:path>
              </a:pathLst>
            </a:custGeom>
            <a:solidFill>
              <a:srgbClr val="5CB6F9"/>
            </a:solidFill>
          </p:spPr>
          <p:txBody>
            <a:bodyPr/>
            <a:lstStyle/>
            <a:p>
              <a:endParaRPr lang="en-US" dirty="0"/>
            </a:p>
          </p:txBody>
        </p:sp>
      </p:grpSp>
      <p:sp>
        <p:nvSpPr>
          <p:cNvPr id="2" name="TextBox 4">
            <a:extLst>
              <a:ext uri="{FF2B5EF4-FFF2-40B4-BE49-F238E27FC236}">
                <a16:creationId xmlns:a16="http://schemas.microsoft.com/office/drawing/2014/main" id="{6D2236AC-EF99-F42F-5062-FD22F9F87DE9}"/>
              </a:ext>
            </a:extLst>
          </p:cNvPr>
          <p:cNvSpPr txBox="1"/>
          <p:nvPr/>
        </p:nvSpPr>
        <p:spPr>
          <a:xfrm>
            <a:off x="3048000" y="308687"/>
            <a:ext cx="5583905" cy="782265"/>
          </a:xfrm>
          <a:prstGeom prst="rect">
            <a:avLst/>
          </a:prstGeom>
        </p:spPr>
        <p:txBody>
          <a:bodyPr wrap="square" lIns="0" tIns="0" rIns="0" bIns="0" rtlCol="0" anchor="t">
            <a:spAutoFit/>
          </a:bodyPr>
          <a:lstStyle/>
          <a:p>
            <a:pPr algn="l">
              <a:lnSpc>
                <a:spcPts val="6087"/>
              </a:lnSpc>
            </a:pPr>
            <a:r>
              <a:rPr lang="en-US" sz="6275" spc="125" dirty="0">
                <a:solidFill>
                  <a:srgbClr val="F4F6FC"/>
                </a:solidFill>
                <a:latin typeface="Montserrat Classic Bold"/>
              </a:rPr>
              <a:t>THANK YOU!</a:t>
            </a:r>
          </a:p>
        </p:txBody>
      </p:sp>
      <p:sp>
        <p:nvSpPr>
          <p:cNvPr id="6" name="TextBox 23">
            <a:extLst>
              <a:ext uri="{FF2B5EF4-FFF2-40B4-BE49-F238E27FC236}">
                <a16:creationId xmlns:a16="http://schemas.microsoft.com/office/drawing/2014/main" id="{3610A20A-266D-7E30-22C0-85806C6351B1}"/>
              </a:ext>
            </a:extLst>
          </p:cNvPr>
          <p:cNvSpPr txBox="1"/>
          <p:nvPr/>
        </p:nvSpPr>
        <p:spPr>
          <a:xfrm>
            <a:off x="4025008" y="1642587"/>
            <a:ext cx="3346530" cy="1152849"/>
          </a:xfrm>
          <a:prstGeom prst="rect">
            <a:avLst/>
          </a:prstGeom>
        </p:spPr>
        <p:txBody>
          <a:bodyPr lIns="0" tIns="0" rIns="0" bIns="0" rtlCol="0" anchor="t">
            <a:spAutoFit/>
          </a:bodyPr>
          <a:lstStyle/>
          <a:p>
            <a:pPr algn="l">
              <a:lnSpc>
                <a:spcPts val="2245"/>
              </a:lnSpc>
            </a:pPr>
            <a:r>
              <a:rPr lang="en-US" sz="1811" spc="36" dirty="0">
                <a:solidFill>
                  <a:srgbClr val="F4F6FC"/>
                </a:solidFill>
                <a:latin typeface="Montserrat Light Bold"/>
              </a:rPr>
              <a:t>39-43 Barbados Avenue</a:t>
            </a:r>
          </a:p>
          <a:p>
            <a:pPr algn="l">
              <a:lnSpc>
                <a:spcPts val="2245"/>
              </a:lnSpc>
            </a:pPr>
            <a:r>
              <a:rPr lang="en-US" sz="1811" spc="36" dirty="0">
                <a:solidFill>
                  <a:srgbClr val="F4F6FC"/>
                </a:solidFill>
                <a:latin typeface="Montserrat Light Bold"/>
              </a:rPr>
              <a:t>(876) 906-3010-2</a:t>
            </a:r>
          </a:p>
          <a:p>
            <a:pPr algn="l">
              <a:lnSpc>
                <a:spcPts val="2245"/>
              </a:lnSpc>
            </a:pPr>
            <a:r>
              <a:rPr lang="en-US" sz="1811" spc="36" dirty="0">
                <a:solidFill>
                  <a:srgbClr val="F4F6FC"/>
                </a:solidFill>
                <a:latin typeface="Montserrat Light Bold"/>
              </a:rPr>
              <a:t>www.fscjamaica.org</a:t>
            </a:r>
          </a:p>
          <a:p>
            <a:pPr algn="l">
              <a:lnSpc>
                <a:spcPts val="2245"/>
              </a:lnSpc>
            </a:pPr>
            <a:r>
              <a:rPr lang="en-US" sz="1811" spc="36" dirty="0">
                <a:solidFill>
                  <a:srgbClr val="F4F6FC"/>
                </a:solidFill>
                <a:latin typeface="Montserrat Light Bold"/>
              </a:rPr>
              <a:t>RCTS@fscjamaica.org</a:t>
            </a:r>
          </a:p>
        </p:txBody>
      </p:sp>
      <p:pic>
        <p:nvPicPr>
          <p:cNvPr id="9" name="Picture 5">
            <a:extLst>
              <a:ext uri="{FF2B5EF4-FFF2-40B4-BE49-F238E27FC236}">
                <a16:creationId xmlns:a16="http://schemas.microsoft.com/office/drawing/2014/main" id="{94876A82-D658-D738-F1E6-DD7ACBFEAE90}"/>
              </a:ext>
            </a:extLst>
          </p:cNvPr>
          <p:cNvPicPr>
            <a:picLocks noChangeAspect="1"/>
          </p:cNvPicPr>
          <p:nvPr/>
        </p:nvPicPr>
        <p:blipFill>
          <a:blip r:embed="rId3"/>
          <a:srcRect t="35835" r="38840" b="36489"/>
          <a:stretch>
            <a:fillRect/>
          </a:stretch>
        </p:blipFill>
        <p:spPr>
          <a:xfrm>
            <a:off x="3498576" y="3347071"/>
            <a:ext cx="4530352" cy="2050041"/>
          </a:xfrm>
          <a:prstGeom prst="rect">
            <a:avLst/>
          </a:prstGeom>
        </p:spPr>
      </p:pic>
      <p:sp>
        <p:nvSpPr>
          <p:cNvPr id="10" name="TextBox 6">
            <a:extLst>
              <a:ext uri="{FF2B5EF4-FFF2-40B4-BE49-F238E27FC236}">
                <a16:creationId xmlns:a16="http://schemas.microsoft.com/office/drawing/2014/main" id="{16FC6B45-89D6-E24A-692A-47D456A879B0}"/>
              </a:ext>
            </a:extLst>
          </p:cNvPr>
          <p:cNvSpPr txBox="1"/>
          <p:nvPr/>
        </p:nvSpPr>
        <p:spPr>
          <a:xfrm>
            <a:off x="4025008" y="3716289"/>
            <a:ext cx="3477488" cy="1397498"/>
          </a:xfrm>
          <a:prstGeom prst="rect">
            <a:avLst/>
          </a:prstGeom>
        </p:spPr>
        <p:txBody>
          <a:bodyPr wrap="square" lIns="0" tIns="0" rIns="0" bIns="0" rtlCol="0" anchor="t">
            <a:spAutoFit/>
          </a:bodyPr>
          <a:lstStyle/>
          <a:p>
            <a:pPr algn="ctr">
              <a:lnSpc>
                <a:spcPts val="2245"/>
              </a:lnSpc>
            </a:pPr>
            <a:r>
              <a:rPr lang="en-US" sz="1811" spc="36" dirty="0">
                <a:solidFill>
                  <a:srgbClr val="050A30"/>
                </a:solidFill>
                <a:latin typeface="Montserrat Light Bold"/>
              </a:rPr>
              <a:t>WE'D LOVE TO HEAR ABOUT YOUR EXPERIENCE AT TODAY'S WEBINAR! FILL OUT THE QUICK AND EASY SURVEY TO LET US KNOW!</a:t>
            </a:r>
          </a:p>
        </p:txBody>
      </p:sp>
      <p:sp>
        <p:nvSpPr>
          <p:cNvPr id="11" name="Slide Number Placeholder 10">
            <a:extLst>
              <a:ext uri="{FF2B5EF4-FFF2-40B4-BE49-F238E27FC236}">
                <a16:creationId xmlns:a16="http://schemas.microsoft.com/office/drawing/2014/main" id="{B7F6F152-1A84-A48C-0200-1F66ED8FD46F}"/>
              </a:ext>
            </a:extLst>
          </p:cNvPr>
          <p:cNvSpPr>
            <a:spLocks noGrp="1"/>
          </p:cNvSpPr>
          <p:nvPr>
            <p:ph type="sldNum" sz="quarter" idx="12"/>
          </p:nvPr>
        </p:nvSpPr>
        <p:spPr>
          <a:xfrm>
            <a:off x="7239000" y="6673286"/>
            <a:ext cx="2133600" cy="365125"/>
          </a:xfrm>
        </p:spPr>
        <p:txBody>
          <a:bodyPr/>
          <a:lstStyle/>
          <a:p>
            <a:fld id="{B6F15528-21DE-4FAA-801E-634DDDAF4B2B}" type="slidenum">
              <a:rPr lang="en-US" sz="1800" smtClean="0">
                <a:solidFill>
                  <a:schemeClr val="accent6">
                    <a:lumMod val="75000"/>
                  </a:schemeClr>
                </a:solidFill>
              </a:rPr>
              <a:pPr/>
              <a:t>15</a:t>
            </a:fld>
            <a:endParaRPr lang="en-US" sz="1800" dirty="0">
              <a:solidFill>
                <a:schemeClr val="accent6">
                  <a:lumMod val="75000"/>
                </a:schemeClr>
              </a:solidFill>
            </a:endParaRPr>
          </a:p>
        </p:txBody>
      </p:sp>
    </p:spTree>
    <p:extLst>
      <p:ext uri="{BB962C8B-B14F-4D97-AF65-F5344CB8AC3E}">
        <p14:creationId xmlns:p14="http://schemas.microsoft.com/office/powerpoint/2010/main" val="260710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50A30"/>
        </a:solidFill>
        <a:effectLst/>
      </p:bgPr>
    </p:bg>
    <p:spTree>
      <p:nvGrpSpPr>
        <p:cNvPr id="1" name=""/>
        <p:cNvGrpSpPr/>
        <p:nvPr/>
      </p:nvGrpSpPr>
      <p:grpSpPr>
        <a:xfrm>
          <a:off x="0" y="0"/>
          <a:ext cx="0" cy="0"/>
          <a:chOff x="0" y="0"/>
          <a:chExt cx="0" cy="0"/>
        </a:xfrm>
      </p:grpSpPr>
      <p:sp>
        <p:nvSpPr>
          <p:cNvPr id="2" name="TextBox 2"/>
          <p:cNvSpPr txBox="1"/>
          <p:nvPr/>
        </p:nvSpPr>
        <p:spPr>
          <a:xfrm>
            <a:off x="319319" y="2079074"/>
            <a:ext cx="3743325" cy="784036"/>
          </a:xfrm>
          <a:prstGeom prst="rect">
            <a:avLst/>
          </a:prstGeom>
        </p:spPr>
        <p:txBody>
          <a:bodyPr lIns="0" tIns="0" rIns="0" bIns="0" rtlCol="0" anchor="t">
            <a:spAutoFit/>
          </a:bodyPr>
          <a:lstStyle/>
          <a:p>
            <a:pPr algn="l">
              <a:lnSpc>
                <a:spcPts val="7057"/>
              </a:lnSpc>
            </a:pPr>
            <a:r>
              <a:rPr lang="en-US" sz="7276" spc="145" dirty="0">
                <a:solidFill>
                  <a:srgbClr val="F4F6FC"/>
                </a:solidFill>
                <a:latin typeface="Montserrat Classic Bold"/>
              </a:rPr>
              <a:t>Outline</a:t>
            </a:r>
          </a:p>
        </p:txBody>
      </p:sp>
      <p:pic>
        <p:nvPicPr>
          <p:cNvPr id="3" name="Picture 3"/>
          <p:cNvPicPr>
            <a:picLocks noChangeAspect="1"/>
          </p:cNvPicPr>
          <p:nvPr/>
        </p:nvPicPr>
        <p:blipFill>
          <a:blip r:embed="rId3"/>
          <a:srcRect r="112" b="99089"/>
          <a:stretch>
            <a:fillRect/>
          </a:stretch>
        </p:blipFill>
        <p:spPr>
          <a:xfrm rot="5400000">
            <a:off x="852552" y="3628068"/>
            <a:ext cx="6479249" cy="59065"/>
          </a:xfrm>
          <a:prstGeom prst="rect">
            <a:avLst/>
          </a:prstGeom>
        </p:spPr>
      </p:pic>
      <p:sp>
        <p:nvSpPr>
          <p:cNvPr id="4" name="TextBox 4"/>
          <p:cNvSpPr txBox="1"/>
          <p:nvPr/>
        </p:nvSpPr>
        <p:spPr>
          <a:xfrm>
            <a:off x="4648200" y="250572"/>
            <a:ext cx="4574437" cy="5241307"/>
          </a:xfrm>
          <a:prstGeom prst="rect">
            <a:avLst/>
          </a:prstGeom>
        </p:spPr>
        <p:txBody>
          <a:bodyPr lIns="0" tIns="0" rIns="0" bIns="0" rtlCol="0" anchor="t">
            <a:spAutoFit/>
          </a:bodyPr>
          <a:lstStyle/>
          <a:p>
            <a:pPr marL="342900" lvl="1" indent="-342900">
              <a:buFont typeface="Courier New" panose="02070309020205020404" pitchFamily="49" charset="0"/>
              <a:buChar char="o"/>
            </a:pPr>
            <a:r>
              <a:rPr lang="en-US" sz="2400" spc="36" dirty="0">
                <a:solidFill>
                  <a:srgbClr val="F4F6FC"/>
                </a:solidFill>
                <a:latin typeface="Montserrat Light Light"/>
              </a:rPr>
              <a:t>Supervisory Framework</a:t>
            </a:r>
          </a:p>
          <a:p>
            <a:pPr marL="0" lvl="1"/>
            <a:endParaRPr lang="en-US" sz="1500" spc="36" dirty="0">
              <a:solidFill>
                <a:srgbClr val="F4F6FC"/>
              </a:solidFill>
              <a:latin typeface="Montserrat Light Light"/>
            </a:endParaRPr>
          </a:p>
          <a:p>
            <a:pPr marL="342900" lvl="1" indent="-342900">
              <a:buFont typeface="Courier New" panose="02070309020205020404" pitchFamily="49" charset="0"/>
              <a:buChar char="o"/>
            </a:pPr>
            <a:r>
              <a:rPr lang="en-US" sz="2400" spc="36" dirty="0">
                <a:solidFill>
                  <a:srgbClr val="F4F6FC"/>
                </a:solidFill>
                <a:latin typeface="Montserrat Light Light"/>
              </a:rPr>
              <a:t>Legislative Framework and Regulatory Requirements</a:t>
            </a:r>
          </a:p>
          <a:p>
            <a:pPr marL="342900" lvl="1" indent="-342900">
              <a:buFont typeface="Arial" panose="020B0604020202020204" pitchFamily="34" charset="0"/>
              <a:buChar char="•"/>
            </a:pPr>
            <a:endParaRPr lang="en-US" sz="1500" spc="36" dirty="0">
              <a:solidFill>
                <a:srgbClr val="F4F6FC"/>
              </a:solidFill>
              <a:latin typeface="Montserrat Light Light"/>
            </a:endParaRPr>
          </a:p>
          <a:p>
            <a:pPr marL="342900" lvl="1" indent="-342900">
              <a:buFont typeface="Courier New" panose="02070309020205020404" pitchFamily="49" charset="0"/>
              <a:buChar char="o"/>
            </a:pPr>
            <a:r>
              <a:rPr lang="en-US" sz="2400" spc="36" dirty="0">
                <a:solidFill>
                  <a:srgbClr val="F4F6FC"/>
                </a:solidFill>
                <a:latin typeface="Montserrat Light Light"/>
              </a:rPr>
              <a:t>Reporting and Disclosure  </a:t>
            </a:r>
          </a:p>
          <a:p>
            <a:pPr marL="0" lvl="1"/>
            <a:endParaRPr lang="en-US" sz="1500" spc="36" dirty="0">
              <a:solidFill>
                <a:srgbClr val="F4F6FC"/>
              </a:solidFill>
              <a:latin typeface="Montserrat Light Light"/>
            </a:endParaRPr>
          </a:p>
          <a:p>
            <a:pPr marL="342900" lvl="1" indent="-342900">
              <a:buFont typeface="Courier New" panose="02070309020205020404" pitchFamily="49" charset="0"/>
              <a:buChar char="o"/>
            </a:pPr>
            <a:r>
              <a:rPr lang="en-US" sz="2400" spc="36" dirty="0">
                <a:solidFill>
                  <a:srgbClr val="F4F6FC"/>
                </a:solidFill>
                <a:latin typeface="Montserrat Light Light"/>
              </a:rPr>
              <a:t>Reporting Forms – (Overview)</a:t>
            </a:r>
          </a:p>
          <a:p>
            <a:pPr marL="1143000" marR="0" lvl="2" indent="-228600">
              <a:buFont typeface="Wingdings" panose="05000000000000000000" pitchFamily="2" charset="2"/>
              <a:buChar char=""/>
            </a:pPr>
            <a:r>
              <a:rPr lang="en-US" sz="2400" spc="36" dirty="0">
                <a:solidFill>
                  <a:srgbClr val="F4F6FC"/>
                </a:solidFill>
                <a:latin typeface="Montserrat Light Light"/>
              </a:rPr>
              <a:t>Compliance Report</a:t>
            </a:r>
          </a:p>
          <a:p>
            <a:pPr marL="1143000" marR="0" lvl="2" indent="-228600">
              <a:buFont typeface="Wingdings" panose="05000000000000000000" pitchFamily="2" charset="2"/>
              <a:buChar char=""/>
            </a:pPr>
            <a:r>
              <a:rPr lang="en-US" sz="2400" spc="36" dirty="0">
                <a:solidFill>
                  <a:srgbClr val="F4F6FC"/>
                </a:solidFill>
                <a:latin typeface="Montserrat Light Light"/>
              </a:rPr>
              <a:t>Annual Information Return</a:t>
            </a:r>
          </a:p>
          <a:p>
            <a:pPr marL="1143000" marR="0" lvl="2" indent="-228600">
              <a:buFont typeface="Wingdings" panose="05000000000000000000" pitchFamily="2" charset="2"/>
              <a:buChar char=""/>
            </a:pPr>
            <a:r>
              <a:rPr lang="en-US" sz="2400" spc="36" dirty="0">
                <a:solidFill>
                  <a:srgbClr val="F4F6FC"/>
                </a:solidFill>
                <a:latin typeface="Montserrat Light Light"/>
              </a:rPr>
              <a:t>Audited Financial Statements</a:t>
            </a:r>
          </a:p>
          <a:p>
            <a:pPr marR="0" lvl="2"/>
            <a:endParaRPr lang="en-US" sz="1500" spc="36" dirty="0">
              <a:solidFill>
                <a:srgbClr val="F4F6FC"/>
              </a:solidFill>
              <a:latin typeface="Montserrat Light Light"/>
            </a:endParaRPr>
          </a:p>
          <a:p>
            <a:pPr marL="3429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400" b="0" i="0" u="none" strike="noStrike" kern="1200" cap="none" spc="36" normalizeH="0" baseline="0" noProof="0" dirty="0">
                <a:ln>
                  <a:noFill/>
                </a:ln>
                <a:solidFill>
                  <a:srgbClr val="F4F6FC"/>
                </a:solidFill>
                <a:effectLst/>
                <a:uLnTx/>
                <a:uFillTx/>
                <a:latin typeface="Montserrat Light Light"/>
                <a:ea typeface="+mn-ea"/>
                <a:cs typeface="+mn-cs"/>
              </a:rPr>
              <a:t>Com</a:t>
            </a:r>
            <a:r>
              <a:rPr lang="en-US" sz="2400" spc="36" dirty="0">
                <a:solidFill>
                  <a:srgbClr val="F4F6FC"/>
                </a:solidFill>
                <a:latin typeface="Montserrat Light Light"/>
              </a:rPr>
              <a:t>pleting the Form 12</a:t>
            </a:r>
          </a:p>
          <a:p>
            <a:pPr marR="0" lvl="2">
              <a:lnSpc>
                <a:spcPct val="107000"/>
              </a:lnSpc>
              <a:spcBef>
                <a:spcPts val="0"/>
              </a:spcBef>
            </a:pPr>
            <a:endParaRPr lang="en-US" sz="1500" spc="36" dirty="0">
              <a:solidFill>
                <a:srgbClr val="F4F6FC"/>
              </a:solidFill>
              <a:latin typeface="Montserrat Light Light"/>
            </a:endParaRPr>
          </a:p>
          <a:p>
            <a:pPr marL="342900" indent="-342900">
              <a:lnSpc>
                <a:spcPct val="107000"/>
              </a:lnSpc>
              <a:buFont typeface="Courier New" panose="02070309020205020404" pitchFamily="49" charset="0"/>
              <a:buChar char="o"/>
            </a:pPr>
            <a:r>
              <a:rPr lang="en-US" sz="2400" spc="36" dirty="0">
                <a:solidFill>
                  <a:schemeClr val="bg1"/>
                </a:solidFill>
                <a:latin typeface="Montserrat Light Light"/>
              </a:rPr>
              <a:t>Q&amp;A</a:t>
            </a:r>
          </a:p>
        </p:txBody>
      </p:sp>
      <p:sp>
        <p:nvSpPr>
          <p:cNvPr id="6" name="Slide Number Placeholder 5">
            <a:extLst>
              <a:ext uri="{FF2B5EF4-FFF2-40B4-BE49-F238E27FC236}">
                <a16:creationId xmlns:a16="http://schemas.microsoft.com/office/drawing/2014/main" id="{4ECA2632-4EED-8909-E05C-BEF733D56AAF}"/>
              </a:ext>
            </a:extLst>
          </p:cNvPr>
          <p:cNvSpPr>
            <a:spLocks noGrp="1"/>
          </p:cNvSpPr>
          <p:nvPr>
            <p:ph type="sldNum" sz="quarter" idx="12"/>
          </p:nvPr>
        </p:nvSpPr>
        <p:spPr>
          <a:xfrm>
            <a:off x="7315200" y="6748056"/>
            <a:ext cx="2133600" cy="365125"/>
          </a:xfrm>
        </p:spPr>
        <p:txBody>
          <a:bodyPr/>
          <a:lstStyle/>
          <a:p>
            <a:fld id="{B6F15528-21DE-4FAA-801E-634DDDAF4B2B}" type="slidenum">
              <a:rPr lang="en-US" sz="1800" smtClean="0">
                <a:solidFill>
                  <a:schemeClr val="accent6">
                    <a:lumMod val="75000"/>
                  </a:schemeClr>
                </a:solidFill>
              </a:rPr>
              <a:pPr/>
              <a:t>2</a:t>
            </a:fld>
            <a:endParaRPr lang="en-US" sz="1800" dirty="0">
              <a:solidFill>
                <a:schemeClr val="accent6">
                  <a:lumMod val="7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50A30"/>
        </a:solidFill>
        <a:effectLst/>
      </p:bgPr>
    </p:bg>
    <p:spTree>
      <p:nvGrpSpPr>
        <p:cNvPr id="1" name=""/>
        <p:cNvGrpSpPr/>
        <p:nvPr/>
      </p:nvGrpSpPr>
      <p:grpSpPr>
        <a:xfrm>
          <a:off x="0" y="0"/>
          <a:ext cx="0" cy="0"/>
          <a:chOff x="0" y="0"/>
          <a:chExt cx="0" cy="0"/>
        </a:xfrm>
      </p:grpSpPr>
      <p:sp>
        <p:nvSpPr>
          <p:cNvPr id="2" name="TextBox 2"/>
          <p:cNvSpPr txBox="1"/>
          <p:nvPr/>
        </p:nvSpPr>
        <p:spPr>
          <a:xfrm>
            <a:off x="838201" y="215737"/>
            <a:ext cx="8458200" cy="1661993"/>
          </a:xfrm>
          <a:prstGeom prst="rect">
            <a:avLst/>
          </a:prstGeom>
        </p:spPr>
        <p:txBody>
          <a:bodyPr wrap="square" lIns="0" tIns="0" rIns="0" bIns="0" rtlCol="0" anchor="t">
            <a:spAutoFit/>
          </a:bodyPr>
          <a:lstStyle/>
          <a:p>
            <a:pPr algn="ctr"/>
            <a:r>
              <a:rPr lang="en-US" sz="3600" spc="215" dirty="0">
                <a:solidFill>
                  <a:schemeClr val="accent1">
                    <a:lumMod val="40000"/>
                    <a:lumOff val="60000"/>
                  </a:schemeClr>
                </a:solidFill>
                <a:latin typeface="Montserrat Classic Bold" panose="020B0604020202020204" charset="0"/>
              </a:rPr>
              <a:t>Supervisory Framework for the Trust and Corporate Services Sector</a:t>
            </a:r>
          </a:p>
        </p:txBody>
      </p:sp>
      <p:grpSp>
        <p:nvGrpSpPr>
          <p:cNvPr id="23" name="Group 23"/>
          <p:cNvGrpSpPr/>
          <p:nvPr/>
        </p:nvGrpSpPr>
        <p:grpSpPr>
          <a:xfrm>
            <a:off x="3263842" y="3926135"/>
            <a:ext cx="371562" cy="38100"/>
            <a:chOff x="0" y="0"/>
            <a:chExt cx="495416" cy="50800"/>
          </a:xfrm>
        </p:grpSpPr>
        <p:sp>
          <p:nvSpPr>
            <p:cNvPr id="24" name="Freeform 24"/>
            <p:cNvSpPr/>
            <p:nvPr/>
          </p:nvSpPr>
          <p:spPr>
            <a:xfrm>
              <a:off x="25400" y="0"/>
              <a:ext cx="444627" cy="50800"/>
            </a:xfrm>
            <a:custGeom>
              <a:avLst/>
              <a:gdLst/>
              <a:ahLst/>
              <a:cxnLst/>
              <a:rect l="l" t="t" r="r" b="b"/>
              <a:pathLst>
                <a:path w="444627" h="50800">
                  <a:moveTo>
                    <a:pt x="0" y="0"/>
                  </a:moveTo>
                  <a:lnTo>
                    <a:pt x="444627" y="0"/>
                  </a:lnTo>
                  <a:lnTo>
                    <a:pt x="444627" y="50800"/>
                  </a:lnTo>
                  <a:lnTo>
                    <a:pt x="0" y="50800"/>
                  </a:lnTo>
                  <a:close/>
                </a:path>
              </a:pathLst>
            </a:custGeom>
            <a:solidFill>
              <a:srgbClr val="050A30"/>
            </a:solidFill>
          </p:spPr>
          <p:txBody>
            <a:bodyPr/>
            <a:lstStyle/>
            <a:p>
              <a:endParaRPr lang="en-US" dirty="0"/>
            </a:p>
          </p:txBody>
        </p:sp>
      </p:grpSp>
      <p:grpSp>
        <p:nvGrpSpPr>
          <p:cNvPr id="25" name="Group 25"/>
          <p:cNvGrpSpPr/>
          <p:nvPr/>
        </p:nvGrpSpPr>
        <p:grpSpPr>
          <a:xfrm>
            <a:off x="6130625" y="3907085"/>
            <a:ext cx="371562" cy="38100"/>
            <a:chOff x="0" y="0"/>
            <a:chExt cx="495416" cy="50800"/>
          </a:xfrm>
        </p:grpSpPr>
        <p:sp>
          <p:nvSpPr>
            <p:cNvPr id="26" name="Freeform 26"/>
            <p:cNvSpPr/>
            <p:nvPr/>
          </p:nvSpPr>
          <p:spPr>
            <a:xfrm>
              <a:off x="25400" y="0"/>
              <a:ext cx="444627" cy="50800"/>
            </a:xfrm>
            <a:custGeom>
              <a:avLst/>
              <a:gdLst/>
              <a:ahLst/>
              <a:cxnLst/>
              <a:rect l="l" t="t" r="r" b="b"/>
              <a:pathLst>
                <a:path w="444627" h="50800">
                  <a:moveTo>
                    <a:pt x="0" y="0"/>
                  </a:moveTo>
                  <a:lnTo>
                    <a:pt x="444627" y="0"/>
                  </a:lnTo>
                  <a:lnTo>
                    <a:pt x="444627" y="50800"/>
                  </a:lnTo>
                  <a:lnTo>
                    <a:pt x="0" y="50800"/>
                  </a:lnTo>
                  <a:close/>
                </a:path>
              </a:pathLst>
            </a:custGeom>
            <a:solidFill>
              <a:srgbClr val="050A30"/>
            </a:solidFill>
          </p:spPr>
          <p:txBody>
            <a:bodyPr/>
            <a:lstStyle/>
            <a:p>
              <a:endParaRPr lang="en-US" dirty="0"/>
            </a:p>
          </p:txBody>
        </p:sp>
      </p:grpSp>
      <p:grpSp>
        <p:nvGrpSpPr>
          <p:cNvPr id="27" name="Group 27"/>
          <p:cNvGrpSpPr/>
          <p:nvPr/>
        </p:nvGrpSpPr>
        <p:grpSpPr>
          <a:xfrm rot="5259892">
            <a:off x="4711438" y="4823320"/>
            <a:ext cx="343153" cy="38100"/>
            <a:chOff x="0" y="0"/>
            <a:chExt cx="457537" cy="50800"/>
          </a:xfrm>
        </p:grpSpPr>
        <p:sp>
          <p:nvSpPr>
            <p:cNvPr id="28" name="Freeform 28"/>
            <p:cNvSpPr/>
            <p:nvPr/>
          </p:nvSpPr>
          <p:spPr>
            <a:xfrm>
              <a:off x="25400" y="0"/>
              <a:ext cx="406781" cy="50800"/>
            </a:xfrm>
            <a:custGeom>
              <a:avLst/>
              <a:gdLst/>
              <a:ahLst/>
              <a:cxnLst/>
              <a:rect l="l" t="t" r="r" b="b"/>
              <a:pathLst>
                <a:path w="406781" h="50800">
                  <a:moveTo>
                    <a:pt x="0" y="0"/>
                  </a:moveTo>
                  <a:lnTo>
                    <a:pt x="406781" y="0"/>
                  </a:lnTo>
                  <a:lnTo>
                    <a:pt x="406781" y="50800"/>
                  </a:lnTo>
                  <a:lnTo>
                    <a:pt x="0" y="50800"/>
                  </a:lnTo>
                  <a:close/>
                </a:path>
              </a:pathLst>
            </a:custGeom>
            <a:solidFill>
              <a:srgbClr val="050A30"/>
            </a:solidFill>
          </p:spPr>
          <p:txBody>
            <a:bodyPr/>
            <a:lstStyle/>
            <a:p>
              <a:endParaRPr lang="en-US" dirty="0"/>
            </a:p>
          </p:txBody>
        </p:sp>
      </p:grpSp>
      <p:grpSp>
        <p:nvGrpSpPr>
          <p:cNvPr id="29" name="Group 29"/>
          <p:cNvGrpSpPr/>
          <p:nvPr/>
        </p:nvGrpSpPr>
        <p:grpSpPr>
          <a:xfrm rot="5307417">
            <a:off x="4739249" y="3065998"/>
            <a:ext cx="268888" cy="38100"/>
            <a:chOff x="0" y="0"/>
            <a:chExt cx="358517" cy="50800"/>
          </a:xfrm>
        </p:grpSpPr>
        <p:sp>
          <p:nvSpPr>
            <p:cNvPr id="30" name="Freeform 30"/>
            <p:cNvSpPr/>
            <p:nvPr/>
          </p:nvSpPr>
          <p:spPr>
            <a:xfrm>
              <a:off x="25400" y="0"/>
              <a:ext cx="307721" cy="50800"/>
            </a:xfrm>
            <a:custGeom>
              <a:avLst/>
              <a:gdLst/>
              <a:ahLst/>
              <a:cxnLst/>
              <a:rect l="l" t="t" r="r" b="b"/>
              <a:pathLst>
                <a:path w="307721" h="50800">
                  <a:moveTo>
                    <a:pt x="0" y="0"/>
                  </a:moveTo>
                  <a:lnTo>
                    <a:pt x="307721" y="0"/>
                  </a:lnTo>
                  <a:lnTo>
                    <a:pt x="307721" y="50800"/>
                  </a:lnTo>
                  <a:lnTo>
                    <a:pt x="0" y="50800"/>
                  </a:lnTo>
                  <a:close/>
                </a:path>
              </a:pathLst>
            </a:custGeom>
            <a:solidFill>
              <a:srgbClr val="050A30"/>
            </a:solidFill>
          </p:spPr>
          <p:txBody>
            <a:bodyPr/>
            <a:lstStyle/>
            <a:p>
              <a:endParaRPr lang="en-US" dirty="0"/>
            </a:p>
          </p:txBody>
        </p:sp>
      </p:grpSp>
      <p:sp>
        <p:nvSpPr>
          <p:cNvPr id="4" name="Slide Number Placeholder 3">
            <a:extLst>
              <a:ext uri="{FF2B5EF4-FFF2-40B4-BE49-F238E27FC236}">
                <a16:creationId xmlns:a16="http://schemas.microsoft.com/office/drawing/2014/main" id="{5F5C6C5C-789F-1496-2AFC-940346AABFD9}"/>
              </a:ext>
            </a:extLst>
          </p:cNvPr>
          <p:cNvSpPr>
            <a:spLocks noGrp="1"/>
          </p:cNvSpPr>
          <p:nvPr>
            <p:ph type="sldNum" sz="quarter" idx="12"/>
          </p:nvPr>
        </p:nvSpPr>
        <p:spPr>
          <a:xfrm>
            <a:off x="7467600" y="6916900"/>
            <a:ext cx="2133600" cy="365125"/>
          </a:xfrm>
        </p:spPr>
        <p:txBody>
          <a:bodyPr/>
          <a:lstStyle/>
          <a:p>
            <a:fld id="{B6F15528-21DE-4FAA-801E-634DDDAF4B2B}" type="slidenum">
              <a:rPr lang="en-US" sz="1800" smtClean="0">
                <a:solidFill>
                  <a:schemeClr val="accent6">
                    <a:lumMod val="75000"/>
                  </a:schemeClr>
                </a:solidFill>
              </a:rPr>
              <a:pPr/>
              <a:t>3</a:t>
            </a:fld>
            <a:endParaRPr lang="en-US" sz="1800" dirty="0">
              <a:solidFill>
                <a:schemeClr val="accent6">
                  <a:lumMod val="75000"/>
                </a:schemeClr>
              </a:solidFill>
            </a:endParaRPr>
          </a:p>
        </p:txBody>
      </p:sp>
      <p:pic>
        <p:nvPicPr>
          <p:cNvPr id="1026" name="Picture 2" descr="Output image">
            <a:extLst>
              <a:ext uri="{FF2B5EF4-FFF2-40B4-BE49-F238E27FC236}">
                <a16:creationId xmlns:a16="http://schemas.microsoft.com/office/drawing/2014/main" id="{6EDE6466-6D0D-B7C8-1792-1CBD1555E9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659" y="2057400"/>
            <a:ext cx="8077201" cy="4859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50A3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64346" r="16987" b="462"/>
          <a:stretch>
            <a:fillRect/>
          </a:stretch>
        </p:blipFill>
        <p:spPr>
          <a:xfrm>
            <a:off x="-1392944" y="0"/>
            <a:ext cx="2063119" cy="7315200"/>
          </a:xfrm>
          <a:prstGeom prst="rect">
            <a:avLst/>
          </a:prstGeom>
        </p:spPr>
      </p:pic>
      <p:grpSp>
        <p:nvGrpSpPr>
          <p:cNvPr id="3" name="Group 3"/>
          <p:cNvGrpSpPr/>
          <p:nvPr/>
        </p:nvGrpSpPr>
        <p:grpSpPr>
          <a:xfrm>
            <a:off x="8624759" y="2743639"/>
            <a:ext cx="1128841" cy="1065921"/>
            <a:chOff x="-106010" y="462248"/>
            <a:chExt cx="1807464" cy="1455166"/>
          </a:xfrm>
        </p:grpSpPr>
        <p:sp>
          <p:nvSpPr>
            <p:cNvPr id="4" name="Freeform 4"/>
            <p:cNvSpPr/>
            <p:nvPr/>
          </p:nvSpPr>
          <p:spPr>
            <a:xfrm>
              <a:off x="-106010" y="462248"/>
              <a:ext cx="1807464" cy="1455166"/>
            </a:xfrm>
            <a:custGeom>
              <a:avLst/>
              <a:gdLst/>
              <a:ahLst/>
              <a:cxnLst/>
              <a:rect l="l" t="t" r="r" b="b"/>
              <a:pathLst>
                <a:path w="1807464" h="1455166">
                  <a:moveTo>
                    <a:pt x="1006602" y="0"/>
                  </a:moveTo>
                  <a:lnTo>
                    <a:pt x="0" y="0"/>
                  </a:lnTo>
                  <a:lnTo>
                    <a:pt x="800989" y="727710"/>
                  </a:lnTo>
                  <a:lnTo>
                    <a:pt x="0" y="1455166"/>
                  </a:lnTo>
                  <a:lnTo>
                    <a:pt x="1006602" y="1455166"/>
                  </a:lnTo>
                  <a:lnTo>
                    <a:pt x="1807464" y="727710"/>
                  </a:lnTo>
                  <a:close/>
                </a:path>
              </a:pathLst>
            </a:custGeom>
            <a:solidFill>
              <a:srgbClr val="5CB6F9"/>
            </a:solidFill>
          </p:spPr>
          <p:txBody>
            <a:bodyPr/>
            <a:lstStyle/>
            <a:p>
              <a:endParaRPr lang="en-US" dirty="0"/>
            </a:p>
          </p:txBody>
        </p:sp>
      </p:grpSp>
      <p:grpSp>
        <p:nvGrpSpPr>
          <p:cNvPr id="5" name="Group 5"/>
          <p:cNvGrpSpPr/>
          <p:nvPr/>
        </p:nvGrpSpPr>
        <p:grpSpPr>
          <a:xfrm>
            <a:off x="235562" y="1683581"/>
            <a:ext cx="867017" cy="655589"/>
            <a:chOff x="0" y="0"/>
            <a:chExt cx="958607" cy="766885"/>
          </a:xfrm>
        </p:grpSpPr>
        <p:sp>
          <p:nvSpPr>
            <p:cNvPr id="6" name="Freeform 6"/>
            <p:cNvSpPr/>
            <p:nvPr/>
          </p:nvSpPr>
          <p:spPr>
            <a:xfrm>
              <a:off x="0" y="0"/>
              <a:ext cx="958596" cy="766826"/>
            </a:xfrm>
            <a:custGeom>
              <a:avLst/>
              <a:gdLst/>
              <a:ahLst/>
              <a:cxnLst/>
              <a:rect l="l" t="t" r="r" b="b"/>
              <a:pathLst>
                <a:path w="958596" h="766826">
                  <a:moveTo>
                    <a:pt x="536575" y="0"/>
                  </a:moveTo>
                  <a:lnTo>
                    <a:pt x="0" y="0"/>
                  </a:lnTo>
                  <a:lnTo>
                    <a:pt x="422148" y="383540"/>
                  </a:lnTo>
                  <a:lnTo>
                    <a:pt x="0" y="766826"/>
                  </a:lnTo>
                  <a:lnTo>
                    <a:pt x="536575" y="766826"/>
                  </a:lnTo>
                  <a:lnTo>
                    <a:pt x="958596" y="383540"/>
                  </a:lnTo>
                  <a:close/>
                </a:path>
              </a:pathLst>
            </a:custGeom>
            <a:solidFill>
              <a:srgbClr val="5CB6F9"/>
            </a:solidFill>
          </p:spPr>
          <p:txBody>
            <a:bodyPr/>
            <a:lstStyle/>
            <a:p>
              <a:endParaRPr lang="en-US" dirty="0"/>
            </a:p>
          </p:txBody>
        </p:sp>
      </p:grpSp>
      <p:sp>
        <p:nvSpPr>
          <p:cNvPr id="7" name="TextBox 7"/>
          <p:cNvSpPr txBox="1"/>
          <p:nvPr/>
        </p:nvSpPr>
        <p:spPr>
          <a:xfrm>
            <a:off x="1180788" y="89247"/>
            <a:ext cx="7426876" cy="628185"/>
          </a:xfrm>
          <a:prstGeom prst="rect">
            <a:avLst/>
          </a:prstGeom>
        </p:spPr>
        <p:txBody>
          <a:bodyPr wrap="square" lIns="0" tIns="0" rIns="0" bIns="0" rtlCol="0" anchor="t">
            <a:spAutoFit/>
          </a:bodyPr>
          <a:lstStyle/>
          <a:p>
            <a:pPr algn="ctr">
              <a:lnSpc>
                <a:spcPts val="5602"/>
              </a:lnSpc>
            </a:pPr>
            <a:r>
              <a:rPr lang="en-US" sz="3600" spc="114" dirty="0">
                <a:solidFill>
                  <a:srgbClr val="CAE8FF"/>
                </a:solidFill>
                <a:latin typeface="Montserrat Classic Bold"/>
              </a:rPr>
              <a:t>The Legislative Framework</a:t>
            </a:r>
          </a:p>
        </p:txBody>
      </p:sp>
      <p:pic>
        <p:nvPicPr>
          <p:cNvPr id="16" name="Picture 15">
            <a:extLst>
              <a:ext uri="{FF2B5EF4-FFF2-40B4-BE49-F238E27FC236}">
                <a16:creationId xmlns:a16="http://schemas.microsoft.com/office/drawing/2014/main" id="{D647A96A-1E22-1E24-DE17-1CFF86C15703}"/>
              </a:ext>
            </a:extLst>
          </p:cNvPr>
          <p:cNvPicPr>
            <a:picLocks noChangeAspect="1"/>
          </p:cNvPicPr>
          <p:nvPr/>
        </p:nvPicPr>
        <p:blipFill rotWithShape="1">
          <a:blip r:embed="rId4"/>
          <a:srcRect l="11563"/>
          <a:stretch/>
        </p:blipFill>
        <p:spPr>
          <a:xfrm>
            <a:off x="670177" y="898552"/>
            <a:ext cx="9083423" cy="2225648"/>
          </a:xfrm>
          <a:prstGeom prst="rect">
            <a:avLst/>
          </a:prstGeom>
        </p:spPr>
      </p:pic>
      <p:sp>
        <p:nvSpPr>
          <p:cNvPr id="19" name="TextBox 18">
            <a:extLst>
              <a:ext uri="{FF2B5EF4-FFF2-40B4-BE49-F238E27FC236}">
                <a16:creationId xmlns:a16="http://schemas.microsoft.com/office/drawing/2014/main" id="{6D5A41BE-DC90-96C3-5C3E-523A5C303034}"/>
              </a:ext>
            </a:extLst>
          </p:cNvPr>
          <p:cNvSpPr txBox="1"/>
          <p:nvPr/>
        </p:nvSpPr>
        <p:spPr>
          <a:xfrm>
            <a:off x="1049087" y="898552"/>
            <a:ext cx="7189651" cy="2037866"/>
          </a:xfrm>
          <a:prstGeom prst="rect">
            <a:avLst/>
          </a:prstGeom>
          <a:noFill/>
        </p:spPr>
        <p:txBody>
          <a:bodyPr wrap="square">
            <a:spAutoFit/>
          </a:bodyPr>
          <a:lstStyle/>
          <a:p>
            <a:pPr marL="307087" marR="0" lvl="2" defTabSz="914400" rtl="0" eaLnBrk="1" fontAlgn="auto" latinLnBrk="0" hangingPunct="1">
              <a:spcBef>
                <a:spcPts val="0"/>
              </a:spcBef>
              <a:spcAft>
                <a:spcPts val="0"/>
              </a:spcAft>
              <a:buClrTx/>
              <a:buSzTx/>
              <a:tabLst/>
              <a:defRPr/>
            </a:pPr>
            <a:r>
              <a:rPr lang="en-US" sz="2014" b="1" spc="39" dirty="0">
                <a:solidFill>
                  <a:srgbClr val="050A30"/>
                </a:solidFill>
                <a:latin typeface="Montserrat Light Light"/>
              </a:rPr>
              <a:t>   T</a:t>
            </a:r>
            <a:r>
              <a:rPr kumimoji="0" lang="en-US" sz="2014" b="1" i="0" u="none" strike="noStrike" kern="1200" cap="none" spc="39" normalizeH="0" baseline="0" noProof="0" dirty="0">
                <a:ln>
                  <a:noFill/>
                </a:ln>
                <a:solidFill>
                  <a:srgbClr val="050A30"/>
                </a:solidFill>
                <a:effectLst/>
                <a:uLnTx/>
                <a:uFillTx/>
                <a:latin typeface="Montserrat Light Light"/>
                <a:ea typeface="+mn-ea"/>
                <a:cs typeface="+mn-cs"/>
              </a:rPr>
              <a:t>he Trust and Corporate Services Providers Act, 2017</a:t>
            </a:r>
          </a:p>
          <a:p>
            <a:pPr marL="307087" marR="0" lvl="2" defTabSz="914400" rtl="0" eaLnBrk="1" fontAlgn="auto" latinLnBrk="0" hangingPunct="1">
              <a:spcBef>
                <a:spcPts val="0"/>
              </a:spcBef>
              <a:spcAft>
                <a:spcPts val="0"/>
              </a:spcAft>
              <a:buClrTx/>
              <a:buSzTx/>
              <a:tabLst/>
              <a:defRPr/>
            </a:pPr>
            <a:r>
              <a:rPr kumimoji="0" lang="en-US" sz="2014" b="1" i="0" u="none" strike="noStrike" kern="1200" cap="none" spc="39" normalizeH="0" baseline="0" noProof="0" dirty="0">
                <a:ln>
                  <a:noFill/>
                </a:ln>
                <a:solidFill>
                  <a:srgbClr val="050A30"/>
                </a:solidFill>
                <a:effectLst/>
                <a:uLnTx/>
                <a:uFillTx/>
                <a:latin typeface="Montserrat Light Light"/>
                <a:ea typeface="+mn-ea"/>
                <a:cs typeface="+mn-cs"/>
              </a:rPr>
              <a:t>                                  (the “TCSP Act”)  </a:t>
            </a:r>
          </a:p>
          <a:p>
            <a:pPr marL="307087" marR="0" lvl="2" defTabSz="914400" rtl="0" eaLnBrk="1" fontAlgn="auto" latinLnBrk="0" hangingPunct="1">
              <a:spcBef>
                <a:spcPts val="0"/>
              </a:spcBef>
              <a:spcAft>
                <a:spcPts val="0"/>
              </a:spcAft>
              <a:buClrTx/>
              <a:buSzTx/>
              <a:tabLst/>
              <a:defRPr/>
            </a:pPr>
            <a:endParaRPr kumimoji="0" lang="en-US" sz="1200" b="1" i="0" u="none" strike="noStrike" kern="1200" cap="none" spc="39" normalizeH="0" baseline="0" noProof="0" dirty="0">
              <a:ln>
                <a:noFill/>
              </a:ln>
              <a:solidFill>
                <a:srgbClr val="050A30"/>
              </a:solidFill>
              <a:effectLst/>
              <a:uLnTx/>
              <a:uFillTx/>
              <a:latin typeface="Montserrat Light Light"/>
            </a:endParaRPr>
          </a:p>
          <a:p>
            <a:pPr marL="649987" marR="0" lvl="2" indent="-342900" algn="l" defTabSz="914400" rtl="0" eaLnBrk="1" fontAlgn="auto" latinLnBrk="0" hangingPunct="1">
              <a:spcBef>
                <a:spcPts val="0"/>
              </a:spcBef>
              <a:spcAft>
                <a:spcPts val="0"/>
              </a:spcAft>
              <a:buClrTx/>
              <a:buSzTx/>
              <a:buFont typeface="Courier New" panose="02070309020205020404" pitchFamily="49" charset="0"/>
              <a:buChar char="o"/>
              <a:tabLst/>
              <a:defRPr/>
            </a:pPr>
            <a:r>
              <a:rPr kumimoji="0" lang="en-US" sz="2014" b="1" i="0" u="none" strike="noStrike" kern="1200" cap="none" spc="39" normalizeH="0" baseline="0" noProof="0" dirty="0">
                <a:ln>
                  <a:noFill/>
                </a:ln>
                <a:solidFill>
                  <a:srgbClr val="050A30"/>
                </a:solidFill>
                <a:effectLst/>
                <a:uLnTx/>
                <a:uFillTx/>
                <a:latin typeface="Montserrat Light Light"/>
              </a:rPr>
              <a:t>Section 4(1)(d) :   </a:t>
            </a:r>
            <a:r>
              <a:rPr kumimoji="0" lang="en-US" b="1" i="0" u="none" strike="noStrike" kern="100" cap="none" spc="0" normalizeH="0" baseline="0" noProof="0" dirty="0">
                <a:ln>
                  <a:noFill/>
                </a:ln>
                <a:solidFill>
                  <a:prstClr val="black"/>
                </a:solidFill>
                <a:effectLst/>
                <a:uLnTx/>
                <a:uFillTx/>
                <a:latin typeface="Montserrat Light Light"/>
                <a:ea typeface="Aptos" panose="020B0004020202020204" pitchFamily="34" charset="0"/>
                <a:cs typeface="Times New Roman" panose="02020603050405020304" pitchFamily="18" charset="0"/>
              </a:rPr>
              <a:t> </a:t>
            </a:r>
            <a:r>
              <a:rPr kumimoji="0" lang="en-US" i="1" u="none" strike="noStrike" kern="100" cap="none" spc="0" normalizeH="0" baseline="0" noProof="0" dirty="0">
                <a:ln>
                  <a:noFill/>
                </a:ln>
                <a:solidFill>
                  <a:prstClr val="black"/>
                </a:solidFill>
                <a:effectLst/>
                <a:uLnTx/>
                <a:uFillTx/>
                <a:latin typeface="Montserrat Light Light"/>
                <a:ea typeface="Aptos" panose="020B0004020202020204" pitchFamily="34" charset="0"/>
                <a:cs typeface="Times New Roman" panose="02020603050405020304" pitchFamily="18" charset="0"/>
              </a:rPr>
              <a:t>“monitor and examine the businesses of service providers in such manner as it thinks necessary to determine whether service providers are in compliance with this Act and any regulations made under this Act and are in good financial standing”</a:t>
            </a:r>
            <a:endParaRPr kumimoji="0" lang="en-US" i="1" u="none" strike="noStrike" kern="1200" cap="none" spc="39" normalizeH="0" baseline="0" noProof="0" dirty="0">
              <a:ln>
                <a:noFill/>
              </a:ln>
              <a:solidFill>
                <a:srgbClr val="050A30"/>
              </a:solidFill>
              <a:effectLst/>
              <a:uLnTx/>
              <a:uFillTx/>
              <a:latin typeface="Montserrat Light Light"/>
            </a:endParaRPr>
          </a:p>
        </p:txBody>
      </p:sp>
      <p:pic>
        <p:nvPicPr>
          <p:cNvPr id="20" name="Picture 19">
            <a:extLst>
              <a:ext uri="{FF2B5EF4-FFF2-40B4-BE49-F238E27FC236}">
                <a16:creationId xmlns:a16="http://schemas.microsoft.com/office/drawing/2014/main" id="{6534F42E-33F8-0B06-CACE-ADFB06BAE488}"/>
              </a:ext>
            </a:extLst>
          </p:cNvPr>
          <p:cNvPicPr>
            <a:picLocks noChangeAspect="1"/>
          </p:cNvPicPr>
          <p:nvPr/>
        </p:nvPicPr>
        <p:blipFill rotWithShape="1">
          <a:blip r:embed="rId4"/>
          <a:srcRect l="6829" t="-994" r="-354" b="994"/>
          <a:stretch/>
        </p:blipFill>
        <p:spPr>
          <a:xfrm>
            <a:off x="670176" y="3276600"/>
            <a:ext cx="9083424" cy="3815480"/>
          </a:xfrm>
          <a:prstGeom prst="rect">
            <a:avLst/>
          </a:prstGeom>
        </p:spPr>
      </p:pic>
      <p:sp>
        <p:nvSpPr>
          <p:cNvPr id="22" name="TextBox 21">
            <a:extLst>
              <a:ext uri="{FF2B5EF4-FFF2-40B4-BE49-F238E27FC236}">
                <a16:creationId xmlns:a16="http://schemas.microsoft.com/office/drawing/2014/main" id="{8102D35D-5D13-3E42-0BE2-2B5251AA10BC}"/>
              </a:ext>
            </a:extLst>
          </p:cNvPr>
          <p:cNvSpPr txBox="1"/>
          <p:nvPr/>
        </p:nvSpPr>
        <p:spPr>
          <a:xfrm>
            <a:off x="1052631" y="3449385"/>
            <a:ext cx="7692103" cy="2992871"/>
          </a:xfrm>
          <a:prstGeom prst="rect">
            <a:avLst/>
          </a:prstGeom>
          <a:noFill/>
        </p:spPr>
        <p:txBody>
          <a:bodyPr wrap="square">
            <a:spAutoFit/>
          </a:bodyPr>
          <a:lstStyle/>
          <a:p>
            <a:pPr marL="307087" marR="0" lvl="2" algn="l" defTabSz="914400" rtl="0" eaLnBrk="1" fontAlgn="auto" latinLnBrk="0" hangingPunct="1">
              <a:spcBef>
                <a:spcPts val="0"/>
              </a:spcBef>
              <a:spcAft>
                <a:spcPts val="0"/>
              </a:spcAft>
              <a:buClrTx/>
              <a:buSzTx/>
              <a:tabLst/>
              <a:defRPr/>
            </a:pPr>
            <a:r>
              <a:rPr lang="en-US" sz="2014" b="1" spc="39" dirty="0">
                <a:solidFill>
                  <a:srgbClr val="050A30"/>
                </a:solidFill>
                <a:latin typeface="Montserrat Light Light"/>
              </a:rPr>
              <a:t> The Trust and Corporate Services Providers (Licensing and  </a:t>
            </a:r>
          </a:p>
          <a:p>
            <a:pPr marL="307087" marR="0" lvl="2" algn="l" defTabSz="914400" rtl="0" eaLnBrk="1" fontAlgn="auto" latinLnBrk="0" hangingPunct="1">
              <a:spcBef>
                <a:spcPts val="0"/>
              </a:spcBef>
              <a:spcAft>
                <a:spcPts val="0"/>
              </a:spcAft>
              <a:buClrTx/>
              <a:buSzTx/>
              <a:tabLst/>
              <a:defRPr/>
            </a:pPr>
            <a:r>
              <a:rPr lang="en-US" sz="2014" b="1" spc="39" dirty="0">
                <a:solidFill>
                  <a:srgbClr val="050A30"/>
                </a:solidFill>
                <a:latin typeface="Montserrat Light Light"/>
              </a:rPr>
              <a:t>   Operations) Regulations, 2022 (the “TCSP Regulations”)</a:t>
            </a:r>
          </a:p>
          <a:p>
            <a:pPr marL="307087" marR="0" lvl="2" algn="l" defTabSz="914400" rtl="0" eaLnBrk="1" fontAlgn="auto" latinLnBrk="0" hangingPunct="1">
              <a:spcBef>
                <a:spcPts val="0"/>
              </a:spcBef>
              <a:spcAft>
                <a:spcPts val="0"/>
              </a:spcAft>
              <a:buClrTx/>
              <a:buSzTx/>
              <a:tabLst/>
              <a:defRPr/>
            </a:pPr>
            <a:endParaRPr lang="en-US" sz="1200" b="1" spc="39" dirty="0">
              <a:solidFill>
                <a:srgbClr val="050A30"/>
              </a:solidFill>
              <a:latin typeface="Montserrat Light Light"/>
            </a:endParaRPr>
          </a:p>
          <a:p>
            <a:pPr marL="649987" marR="0" lvl="2" indent="-342900" algn="l" defTabSz="914400" rtl="0" eaLnBrk="1" fontAlgn="auto" latinLnBrk="0" hangingPunct="1">
              <a:spcBef>
                <a:spcPts val="0"/>
              </a:spcBef>
              <a:spcAft>
                <a:spcPts val="0"/>
              </a:spcAft>
              <a:buClrTx/>
              <a:buSzTx/>
              <a:buFont typeface="Courier New" panose="02070309020205020404" pitchFamily="49" charset="0"/>
              <a:buChar char="o"/>
              <a:tabLst/>
              <a:defRPr/>
            </a:pPr>
            <a:r>
              <a:rPr lang="en-US" sz="2010" b="1" kern="100" dirty="0">
                <a:effectLst/>
                <a:latin typeface="Montserrat Light Light"/>
                <a:ea typeface="Aptos" panose="020B0004020202020204" pitchFamily="34" charset="0"/>
                <a:cs typeface="Times New Roman" panose="02020603050405020304" pitchFamily="18" charset="0"/>
              </a:rPr>
              <a:t>Regulation 11:   </a:t>
            </a:r>
            <a:r>
              <a:rPr kumimoji="0" lang="en-US" sz="1600" i="1" u="none" strike="noStrike" kern="100" cap="none" spc="0" normalizeH="0" baseline="0" noProof="0" dirty="0">
                <a:ln>
                  <a:noFill/>
                </a:ln>
                <a:solidFill>
                  <a:prstClr val="black"/>
                </a:solidFill>
                <a:effectLst/>
                <a:uLnTx/>
                <a:uFillTx/>
                <a:latin typeface="Montserrat Light Light"/>
                <a:ea typeface="Aptos" panose="020B0004020202020204" pitchFamily="34" charset="0"/>
                <a:cs typeface="Times New Roman" panose="02020603050405020304" pitchFamily="18" charset="0"/>
              </a:rPr>
              <a:t>“A licensee shall provide such documents and information (whether in a physical or electronic form) in relation to any customer or service provided by the licensee, within the timelines specified by the Commission”</a:t>
            </a:r>
          </a:p>
          <a:p>
            <a:pPr marL="307087" marR="0" lvl="2" algn="l" defTabSz="914400" rtl="0" eaLnBrk="1" fontAlgn="auto" latinLnBrk="0" hangingPunct="1">
              <a:spcBef>
                <a:spcPts val="0"/>
              </a:spcBef>
              <a:spcAft>
                <a:spcPts val="0"/>
              </a:spcAft>
              <a:buClrTx/>
              <a:buSzTx/>
              <a:tabLst/>
              <a:defRPr/>
            </a:pPr>
            <a:endParaRPr kumimoji="0" lang="en-US" sz="1600" b="1" i="1" u="none" strike="noStrike" kern="100" cap="none" spc="0" normalizeH="0" baseline="0" noProof="0" dirty="0">
              <a:ln>
                <a:noFill/>
              </a:ln>
              <a:solidFill>
                <a:prstClr val="black"/>
              </a:solidFill>
              <a:effectLst/>
              <a:uLnTx/>
              <a:uFillTx/>
              <a:latin typeface="Montserrat Light Light"/>
              <a:ea typeface="Aptos" panose="020B0004020202020204" pitchFamily="34" charset="0"/>
              <a:cs typeface="Times New Roman" panose="02020603050405020304" pitchFamily="18" charset="0"/>
            </a:endParaRPr>
          </a:p>
          <a:p>
            <a:pPr marL="649987" marR="0" lvl="2" indent="-342900" algn="l" defTabSz="914400" rtl="0" eaLnBrk="1" fontAlgn="auto" latinLnBrk="0" hangingPunct="1">
              <a:spcBef>
                <a:spcPts val="0"/>
              </a:spcBef>
              <a:spcAft>
                <a:spcPts val="0"/>
              </a:spcAft>
              <a:buClrTx/>
              <a:buSzTx/>
              <a:buFont typeface="Courier New" panose="02070309020205020404" pitchFamily="49" charset="0"/>
              <a:buChar char="o"/>
              <a:tabLst/>
              <a:defRPr/>
            </a:pPr>
            <a:r>
              <a:rPr kumimoji="0" lang="en-US" sz="2010" b="1" i="0" u="none" strike="noStrike" kern="100" cap="none" spc="0" normalizeH="0" baseline="0" noProof="0" dirty="0">
                <a:ln>
                  <a:noFill/>
                </a:ln>
                <a:solidFill>
                  <a:prstClr val="black"/>
                </a:solidFill>
                <a:effectLst/>
                <a:uLnTx/>
                <a:uFillTx/>
                <a:latin typeface="Montserrat Light Light"/>
                <a:ea typeface="Aptos" panose="020B0004020202020204" pitchFamily="34" charset="0"/>
                <a:cs typeface="Times New Roman" panose="02020603050405020304" pitchFamily="18" charset="0"/>
              </a:rPr>
              <a:t>Regulation 14</a:t>
            </a:r>
            <a:r>
              <a:rPr kumimoji="0" lang="en-US" sz="2010" b="0" i="0" u="none" strike="noStrike" kern="100" cap="none" spc="0" normalizeH="0" baseline="0" noProof="0" dirty="0">
                <a:ln>
                  <a:noFill/>
                </a:ln>
                <a:solidFill>
                  <a:prstClr val="black"/>
                </a:solidFill>
                <a:effectLst/>
                <a:uLnTx/>
                <a:uFillTx/>
                <a:latin typeface="Montserrat Light Light"/>
                <a:ea typeface="Aptos" panose="020B0004020202020204" pitchFamily="34" charset="0"/>
                <a:cs typeface="Times New Roman" panose="02020603050405020304" pitchFamily="18" charset="0"/>
              </a:rPr>
              <a:t>: </a:t>
            </a:r>
            <a:r>
              <a:rPr kumimoji="0" lang="en-US" sz="1600" i="0" u="none" strike="noStrike" kern="100" cap="none" spc="0" normalizeH="0" baseline="0" noProof="0" dirty="0">
                <a:ln>
                  <a:noFill/>
                </a:ln>
                <a:solidFill>
                  <a:prstClr val="black"/>
                </a:solidFill>
                <a:effectLst/>
                <a:uLnTx/>
                <a:uFillTx/>
                <a:latin typeface="Montserrat Light Light"/>
                <a:ea typeface="Aptos" panose="020B0004020202020204" pitchFamily="34" charset="0"/>
                <a:cs typeface="Times New Roman" panose="02020603050405020304" pitchFamily="18" charset="0"/>
              </a:rPr>
              <a:t>“</a:t>
            </a:r>
            <a:r>
              <a:rPr kumimoji="0" lang="en-US" sz="1600" i="1" u="none" strike="noStrike" kern="100" cap="none" spc="0" normalizeH="0" baseline="0" noProof="0" dirty="0">
                <a:ln>
                  <a:noFill/>
                </a:ln>
                <a:solidFill>
                  <a:prstClr val="black"/>
                </a:solidFill>
                <a:effectLst/>
                <a:uLnTx/>
                <a:uFillTx/>
                <a:latin typeface="Montserrat Light Light"/>
                <a:ea typeface="Aptos" panose="020B0004020202020204" pitchFamily="34" charset="0"/>
                <a:cs typeface="Times New Roman" panose="02020603050405020304" pitchFamily="18" charset="0"/>
              </a:rPr>
              <a:t>A licensee shall file with the Commission, in the form, manner and frequency determined by the Commission, reports or any record required to be kept pursuant to the Act or these Regulations</a:t>
            </a:r>
            <a:r>
              <a:rPr kumimoji="0" lang="en-US" sz="1600" i="0" u="none" strike="noStrike" kern="100" cap="none" spc="0" normalizeH="0" baseline="0" noProof="0" dirty="0">
                <a:ln>
                  <a:noFill/>
                </a:ln>
                <a:solidFill>
                  <a:prstClr val="black"/>
                </a:solidFill>
                <a:effectLst/>
                <a:uLnTx/>
                <a:uFillTx/>
                <a:latin typeface="Montserrat Light Light"/>
                <a:ea typeface="Aptos" panose="020B0004020202020204" pitchFamily="34" charset="0"/>
                <a:cs typeface="Times New Roman" panose="02020603050405020304" pitchFamily="18" charset="0"/>
              </a:rPr>
              <a:t>”</a:t>
            </a:r>
            <a:r>
              <a:rPr kumimoji="0" lang="en-US" sz="1600" b="1" i="0" u="none" strike="noStrike" kern="100" cap="none" spc="0" normalizeH="0" baseline="0" noProof="0" dirty="0">
                <a:ln>
                  <a:noFill/>
                </a:ln>
                <a:solidFill>
                  <a:prstClr val="black"/>
                </a:solidFill>
                <a:effectLst/>
                <a:uLnTx/>
                <a:uFillTx/>
                <a:latin typeface="Montserrat Light Light"/>
                <a:ea typeface="Aptos" panose="020B0004020202020204" pitchFamily="34" charset="0"/>
                <a:cs typeface="Times New Roman" panose="02020603050405020304" pitchFamily="18" charset="0"/>
              </a:rPr>
              <a:t> </a:t>
            </a:r>
            <a:endParaRPr kumimoji="0" lang="en-US" sz="1600" b="0" i="0" u="none" strike="noStrike" kern="1200" cap="none" spc="39" normalizeH="0" baseline="0" noProof="0" dirty="0">
              <a:ln>
                <a:noFill/>
              </a:ln>
              <a:solidFill>
                <a:srgbClr val="050A30"/>
              </a:solidFill>
              <a:effectLst/>
              <a:uLnTx/>
              <a:uFillTx/>
              <a:latin typeface="Montserrat Light Light"/>
            </a:endParaRPr>
          </a:p>
          <a:p>
            <a:pPr marL="307087" marR="0" lvl="2" indent="0" algn="l" defTabSz="914400" rtl="0" eaLnBrk="1" fontAlgn="auto" latinLnBrk="0" hangingPunct="1">
              <a:lnSpc>
                <a:spcPct val="100000"/>
              </a:lnSpc>
              <a:spcBef>
                <a:spcPts val="0"/>
              </a:spcBef>
              <a:spcAft>
                <a:spcPts val="0"/>
              </a:spcAft>
              <a:buClrTx/>
              <a:buSzTx/>
              <a:buFontTx/>
              <a:buNone/>
              <a:tabLst/>
              <a:defRPr/>
            </a:pPr>
            <a:endParaRPr kumimoji="0" lang="en-US" sz="1600" b="1" i="1" u="none" strike="noStrike" kern="100" cap="none" spc="0" normalizeH="0" baseline="0" noProof="0" dirty="0">
              <a:ln>
                <a:noFill/>
              </a:ln>
              <a:solidFill>
                <a:prstClr val="black"/>
              </a:solidFill>
              <a:effectLst/>
              <a:uLnTx/>
              <a:uFillTx/>
              <a:latin typeface="Montserrat Light Light"/>
              <a:ea typeface="Aptos" panose="020B0004020202020204" pitchFamily="34" charset="0"/>
              <a:cs typeface="Times New Roman" panose="02020603050405020304" pitchFamily="18" charset="0"/>
            </a:endParaRPr>
          </a:p>
        </p:txBody>
      </p:sp>
      <p:grpSp>
        <p:nvGrpSpPr>
          <p:cNvPr id="8" name="Group 13">
            <a:extLst>
              <a:ext uri="{FF2B5EF4-FFF2-40B4-BE49-F238E27FC236}">
                <a16:creationId xmlns:a16="http://schemas.microsoft.com/office/drawing/2014/main" id="{2EB2266E-EFDB-01A2-0220-F4FF6215599C}"/>
              </a:ext>
            </a:extLst>
          </p:cNvPr>
          <p:cNvGrpSpPr/>
          <p:nvPr/>
        </p:nvGrpSpPr>
        <p:grpSpPr>
          <a:xfrm>
            <a:off x="43765" y="4506466"/>
            <a:ext cx="1504120" cy="1355747"/>
            <a:chOff x="-540047" y="-166190"/>
            <a:chExt cx="605282" cy="475488"/>
          </a:xfrm>
        </p:grpSpPr>
        <p:sp>
          <p:nvSpPr>
            <p:cNvPr id="9" name="Freeform 14">
              <a:extLst>
                <a:ext uri="{FF2B5EF4-FFF2-40B4-BE49-F238E27FC236}">
                  <a16:creationId xmlns:a16="http://schemas.microsoft.com/office/drawing/2014/main" id="{7CB140E4-71B1-CFDE-E563-6CD6B14A47DA}"/>
                </a:ext>
              </a:extLst>
            </p:cNvPr>
            <p:cNvSpPr/>
            <p:nvPr/>
          </p:nvSpPr>
          <p:spPr>
            <a:xfrm>
              <a:off x="-540047" y="-166190"/>
              <a:ext cx="605282" cy="475488"/>
            </a:xfrm>
            <a:custGeom>
              <a:avLst/>
              <a:gdLst/>
              <a:ahLst/>
              <a:cxnLst/>
              <a:rect l="l" t="t" r="r" b="b"/>
              <a:pathLst>
                <a:path w="605282" h="475488">
                  <a:moveTo>
                    <a:pt x="343535" y="0"/>
                  </a:moveTo>
                  <a:lnTo>
                    <a:pt x="0" y="0"/>
                  </a:lnTo>
                  <a:lnTo>
                    <a:pt x="261747" y="237871"/>
                  </a:lnTo>
                  <a:lnTo>
                    <a:pt x="0" y="475488"/>
                  </a:lnTo>
                  <a:lnTo>
                    <a:pt x="343535" y="475488"/>
                  </a:lnTo>
                  <a:lnTo>
                    <a:pt x="605282" y="237871"/>
                  </a:lnTo>
                  <a:close/>
                </a:path>
              </a:pathLst>
            </a:custGeom>
            <a:solidFill>
              <a:srgbClr val="F4F6FC"/>
            </a:solidFill>
          </p:spPr>
          <p:txBody>
            <a:bodyPr/>
            <a:lstStyle/>
            <a:p>
              <a:endParaRPr lang="en-US" dirty="0"/>
            </a:p>
          </p:txBody>
        </p:sp>
      </p:grpSp>
      <p:sp>
        <p:nvSpPr>
          <p:cNvPr id="11" name="Slide Number Placeholder 10">
            <a:extLst>
              <a:ext uri="{FF2B5EF4-FFF2-40B4-BE49-F238E27FC236}">
                <a16:creationId xmlns:a16="http://schemas.microsoft.com/office/drawing/2014/main" id="{0F91F005-0031-7170-19EC-1ACEEB1B65AF}"/>
              </a:ext>
            </a:extLst>
          </p:cNvPr>
          <p:cNvSpPr>
            <a:spLocks noGrp="1"/>
          </p:cNvSpPr>
          <p:nvPr>
            <p:ph type="sldNum" sz="quarter" idx="12"/>
          </p:nvPr>
        </p:nvSpPr>
        <p:spPr>
          <a:xfrm>
            <a:off x="7315200" y="6795966"/>
            <a:ext cx="2133600" cy="365125"/>
          </a:xfrm>
        </p:spPr>
        <p:txBody>
          <a:bodyPr/>
          <a:lstStyle/>
          <a:p>
            <a:fld id="{B6F15528-21DE-4FAA-801E-634DDDAF4B2B}" type="slidenum">
              <a:rPr lang="en-US" sz="1800" smtClean="0">
                <a:solidFill>
                  <a:schemeClr val="accent6">
                    <a:lumMod val="75000"/>
                  </a:schemeClr>
                </a:solidFill>
              </a:rPr>
              <a:pPr/>
              <a:t>4</a:t>
            </a:fld>
            <a:endParaRPr lang="en-US" sz="1800" dirty="0">
              <a:solidFill>
                <a:schemeClr val="accent6">
                  <a:lumMod val="7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50A30"/>
        </a:soli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59757637-64B4-DA21-E6D0-BCEB413F4D7B}"/>
              </a:ext>
            </a:extLst>
          </p:cNvPr>
          <p:cNvPicPr>
            <a:picLocks noChangeAspect="1"/>
          </p:cNvPicPr>
          <p:nvPr/>
        </p:nvPicPr>
        <p:blipFill rotWithShape="1">
          <a:blip r:embed="rId3"/>
          <a:srcRect l="15171" t="1212" r="4327" b="-1212"/>
          <a:stretch/>
        </p:blipFill>
        <p:spPr>
          <a:xfrm>
            <a:off x="56797" y="1226425"/>
            <a:ext cx="9787799" cy="5925809"/>
          </a:xfrm>
          <a:prstGeom prst="rect">
            <a:avLst/>
          </a:prstGeom>
        </p:spPr>
      </p:pic>
      <p:grpSp>
        <p:nvGrpSpPr>
          <p:cNvPr id="42" name="Group 12">
            <a:extLst>
              <a:ext uri="{FF2B5EF4-FFF2-40B4-BE49-F238E27FC236}">
                <a16:creationId xmlns:a16="http://schemas.microsoft.com/office/drawing/2014/main" id="{04BC8B63-A5E8-66E3-DBBE-F822605D90D8}"/>
              </a:ext>
            </a:extLst>
          </p:cNvPr>
          <p:cNvGrpSpPr/>
          <p:nvPr/>
        </p:nvGrpSpPr>
        <p:grpSpPr>
          <a:xfrm>
            <a:off x="8572362" y="6257036"/>
            <a:ext cx="626661" cy="462422"/>
            <a:chOff x="-1360318" y="283274"/>
            <a:chExt cx="498856" cy="393827"/>
          </a:xfrm>
        </p:grpSpPr>
        <p:sp>
          <p:nvSpPr>
            <p:cNvPr id="43" name="Freeform 13">
              <a:extLst>
                <a:ext uri="{FF2B5EF4-FFF2-40B4-BE49-F238E27FC236}">
                  <a16:creationId xmlns:a16="http://schemas.microsoft.com/office/drawing/2014/main" id="{ED83BB01-96E4-7DCF-12E4-C81F0310531B}"/>
                </a:ext>
              </a:extLst>
            </p:cNvPr>
            <p:cNvSpPr/>
            <p:nvPr/>
          </p:nvSpPr>
          <p:spPr>
            <a:xfrm>
              <a:off x="-1360318" y="283274"/>
              <a:ext cx="498856" cy="393827"/>
            </a:xfrm>
            <a:custGeom>
              <a:avLst/>
              <a:gdLst/>
              <a:ahLst/>
              <a:cxnLst/>
              <a:rect l="l" t="t" r="r" b="b"/>
              <a:pathLst>
                <a:path w="498856" h="393827">
                  <a:moveTo>
                    <a:pt x="282067" y="0"/>
                  </a:moveTo>
                  <a:lnTo>
                    <a:pt x="0" y="0"/>
                  </a:lnTo>
                  <a:lnTo>
                    <a:pt x="216789" y="196977"/>
                  </a:lnTo>
                  <a:lnTo>
                    <a:pt x="0" y="393827"/>
                  </a:lnTo>
                  <a:lnTo>
                    <a:pt x="282067" y="393827"/>
                  </a:lnTo>
                  <a:lnTo>
                    <a:pt x="498856" y="196977"/>
                  </a:lnTo>
                  <a:close/>
                </a:path>
              </a:pathLst>
            </a:custGeom>
            <a:solidFill>
              <a:srgbClr val="F4F6FC"/>
            </a:solidFill>
          </p:spPr>
          <p:txBody>
            <a:bodyPr/>
            <a:lstStyle/>
            <a:p>
              <a:endParaRPr lang="en-US" dirty="0"/>
            </a:p>
          </p:txBody>
        </p:sp>
      </p:grpSp>
      <p:pic>
        <p:nvPicPr>
          <p:cNvPr id="2" name="Picture 2"/>
          <p:cNvPicPr>
            <a:picLocks noChangeAspect="1"/>
          </p:cNvPicPr>
          <p:nvPr/>
        </p:nvPicPr>
        <p:blipFill>
          <a:blip r:embed="rId4"/>
          <a:srcRect t="59448" r="478" b="9730"/>
          <a:stretch>
            <a:fillRect/>
          </a:stretch>
        </p:blipFill>
        <p:spPr>
          <a:xfrm>
            <a:off x="0" y="-303198"/>
            <a:ext cx="9779411" cy="1121881"/>
          </a:xfrm>
          <a:prstGeom prst="rect">
            <a:avLst/>
          </a:prstGeom>
        </p:spPr>
      </p:pic>
      <p:sp>
        <p:nvSpPr>
          <p:cNvPr id="5" name="TextBox 5"/>
          <p:cNvSpPr txBox="1"/>
          <p:nvPr/>
        </p:nvSpPr>
        <p:spPr>
          <a:xfrm>
            <a:off x="167624" y="1460136"/>
            <a:ext cx="8407887" cy="4957960"/>
          </a:xfrm>
          <a:prstGeom prst="rect">
            <a:avLst/>
          </a:prstGeom>
        </p:spPr>
        <p:txBody>
          <a:bodyPr wrap="square" lIns="0" tIns="0" rIns="0" bIns="0" rtlCol="0" anchor="t">
            <a:spAutoFit/>
          </a:bodyPr>
          <a:lstStyle/>
          <a:p>
            <a:pPr marL="342900" marR="0" lvl="0" indent="-342900" algn="just">
              <a:lnSpc>
                <a:spcPct val="107000"/>
              </a:lnSpc>
              <a:spcBef>
                <a:spcPts val="0"/>
              </a:spcBef>
              <a:spcAft>
                <a:spcPts val="800"/>
              </a:spcAft>
              <a:buFont typeface="+mj-lt"/>
              <a:buAutoNum type="arabicPeriod"/>
              <a:tabLst>
                <a:tab pos="457200" algn="l"/>
              </a:tabLst>
            </a:pPr>
            <a:r>
              <a:rPr lang="en-US" b="1" kern="0" dirty="0">
                <a:effectLst/>
                <a:latin typeface="Montserrat Light Light"/>
                <a:ea typeface="Times New Roman" panose="02020603050405020304" pitchFamily="18" charset="0"/>
                <a:cs typeface="Times New Roman" panose="02020603050405020304" pitchFamily="18" charset="0"/>
              </a:rPr>
              <a:t>Importance of Reporting and Disclosure</a:t>
            </a:r>
            <a:r>
              <a:rPr lang="en-US" kern="0" dirty="0">
                <a:latin typeface="Montserrat Light Light"/>
                <a:ea typeface="Times New Roman" panose="02020603050405020304" pitchFamily="18" charset="0"/>
                <a:cs typeface="Times New Roman" panose="02020603050405020304" pitchFamily="18" charset="0"/>
              </a:rPr>
              <a:t>:</a:t>
            </a:r>
            <a:endParaRPr lang="en-US" kern="100" dirty="0">
              <a:effectLst/>
              <a:latin typeface="Montserrat Light Light"/>
              <a:ea typeface="Aptos" panose="020B0004020202020204" pitchFamily="34" charset="0"/>
              <a:cs typeface="Times New Roman" panose="02020603050405020304" pitchFamily="18" charset="0"/>
            </a:endParaRPr>
          </a:p>
          <a:p>
            <a:pPr marL="742950" marR="0" lvl="1" indent="-285750" algn="just">
              <a:lnSpc>
                <a:spcPct val="107000"/>
              </a:lnSpc>
              <a:spcBef>
                <a:spcPts val="0"/>
              </a:spcBef>
              <a:spcAft>
                <a:spcPts val="800"/>
              </a:spcAft>
              <a:buSzPts val="1000"/>
              <a:buFont typeface="Courier New" panose="02070309020205020404" pitchFamily="49" charset="0"/>
              <a:buChar char="o"/>
              <a:tabLst>
                <a:tab pos="914400" algn="l"/>
              </a:tabLst>
            </a:pPr>
            <a:r>
              <a:rPr lang="en-US" kern="0" dirty="0">
                <a:effectLst/>
                <a:latin typeface="Montserrat Light Light"/>
                <a:ea typeface="Times New Roman" panose="02020603050405020304" pitchFamily="18" charset="0"/>
                <a:cs typeface="Times New Roman" panose="02020603050405020304" pitchFamily="18" charset="0"/>
              </a:rPr>
              <a:t>These are fundamental components for maintaining transparency and accountability in the financial sector. </a:t>
            </a:r>
          </a:p>
          <a:p>
            <a:pPr marL="742950" marR="0" lvl="1" indent="-285750" algn="just" defTabSz="914400" rtl="0" eaLnBrk="1" fontAlgn="auto" latinLnBrk="0" hangingPunct="1">
              <a:lnSpc>
                <a:spcPct val="107000"/>
              </a:lnSpc>
              <a:spcBef>
                <a:spcPts val="0"/>
              </a:spcBef>
              <a:spcAft>
                <a:spcPts val="800"/>
              </a:spcAft>
              <a:buClrTx/>
              <a:buSzPts val="1000"/>
              <a:buFont typeface="Courier New" panose="02070309020205020404" pitchFamily="49" charset="0"/>
              <a:buChar char="o"/>
              <a:tabLst>
                <a:tab pos="914400" algn="l"/>
              </a:tabLst>
              <a:defRPr/>
            </a:pPr>
            <a:r>
              <a:rPr kumimoji="0" lang="en-US" sz="1800" b="0" i="0" u="none" strike="noStrike" kern="100" cap="none" spc="0" normalizeH="0" baseline="0" noProof="0" dirty="0">
                <a:ln>
                  <a:noFill/>
                </a:ln>
                <a:solidFill>
                  <a:prstClr val="black"/>
                </a:solidFill>
                <a:effectLst/>
                <a:uLnTx/>
                <a:uFillTx/>
                <a:latin typeface="Montserrat Light Light"/>
                <a:ea typeface="Aptos" panose="020B0004020202020204" pitchFamily="34" charset="0"/>
                <a:cs typeface="Times New Roman" panose="02020603050405020304" pitchFamily="18" charset="0"/>
              </a:rPr>
              <a:t>The FSC conducts its monitoring activities through a combination of off-site and on-site examinations using a risk-based approach to supervision of the TCSP sector.</a:t>
            </a:r>
            <a:endParaRPr lang="en-US" kern="0" dirty="0">
              <a:effectLst/>
              <a:latin typeface="Montserrat Light Light"/>
              <a:ea typeface="Times New Roman" panose="02020603050405020304" pitchFamily="18" charset="0"/>
              <a:cs typeface="Times New Roman" panose="02020603050405020304" pitchFamily="18" charset="0"/>
            </a:endParaRPr>
          </a:p>
          <a:p>
            <a:pPr marL="742950" marR="0" lvl="1" indent="-285750" algn="just">
              <a:lnSpc>
                <a:spcPct val="107000"/>
              </a:lnSpc>
              <a:spcBef>
                <a:spcPts val="0"/>
              </a:spcBef>
              <a:buSzPts val="1000"/>
              <a:buFont typeface="Courier New" panose="02070309020205020404" pitchFamily="49" charset="0"/>
              <a:buChar char="o"/>
              <a:tabLst>
                <a:tab pos="914400" algn="l"/>
              </a:tabLst>
            </a:pPr>
            <a:r>
              <a:rPr lang="en-US" sz="1800" kern="100" dirty="0">
                <a:effectLst/>
                <a:latin typeface="Montserrat Light Light"/>
                <a:ea typeface="Aptos" panose="020B0004020202020204" pitchFamily="34" charset="0"/>
                <a:cs typeface="Times New Roman" panose="02020603050405020304" pitchFamily="18" charset="0"/>
              </a:rPr>
              <a:t>Statutory and other reports are used by the FSC to conduct ongoing assessments of service providers, through the identification and monitoring of risks within the TCSP sector.</a:t>
            </a:r>
            <a:endParaRPr lang="en-US" kern="100" dirty="0">
              <a:latin typeface="Montserrat Light Light"/>
              <a:ea typeface="Aptos" panose="020B0004020202020204" pitchFamily="34" charset="0"/>
              <a:cs typeface="Times New Roman" panose="02020603050405020304" pitchFamily="18" charset="0"/>
            </a:endParaRPr>
          </a:p>
          <a:p>
            <a:pPr marR="0" lvl="0" algn="just">
              <a:lnSpc>
                <a:spcPct val="107000"/>
              </a:lnSpc>
              <a:spcBef>
                <a:spcPts val="0"/>
              </a:spcBef>
              <a:tabLst>
                <a:tab pos="457200" algn="l"/>
              </a:tabLst>
            </a:pPr>
            <a:endParaRPr lang="en-US" sz="500" b="1" kern="100" dirty="0">
              <a:latin typeface="Montserrat Light Light"/>
              <a:ea typeface="Times New Roman" panose="02020603050405020304" pitchFamily="18" charset="0"/>
              <a:cs typeface="Times New Roman" panose="02020603050405020304" pitchFamily="18" charset="0"/>
            </a:endParaRPr>
          </a:p>
          <a:p>
            <a:pPr marR="0" lvl="0" algn="just">
              <a:lnSpc>
                <a:spcPct val="107000"/>
              </a:lnSpc>
              <a:spcBef>
                <a:spcPts val="0"/>
              </a:spcBef>
              <a:tabLst>
                <a:tab pos="457200" algn="l"/>
              </a:tabLst>
            </a:pPr>
            <a:endParaRPr lang="en-US" sz="500" b="1" kern="100" dirty="0">
              <a:latin typeface="Montserrat Light Light"/>
              <a:ea typeface="Times New Roman" panose="02020603050405020304" pitchFamily="18" charset="0"/>
              <a:cs typeface="Times New Roman" panose="02020603050405020304" pitchFamily="18" charset="0"/>
            </a:endParaRPr>
          </a:p>
          <a:p>
            <a:pPr marR="0" lvl="0" algn="just">
              <a:lnSpc>
                <a:spcPct val="107000"/>
              </a:lnSpc>
              <a:spcBef>
                <a:spcPts val="0"/>
              </a:spcBef>
              <a:tabLst>
                <a:tab pos="457200" algn="l"/>
              </a:tabLst>
            </a:pPr>
            <a:endParaRPr lang="en-US" sz="500" b="1" kern="100" dirty="0">
              <a:latin typeface="Montserrat Light Light"/>
              <a:ea typeface="Times New Roman" panose="02020603050405020304" pitchFamily="18" charset="0"/>
              <a:cs typeface="Times New Roman" panose="02020603050405020304" pitchFamily="18" charset="0"/>
            </a:endParaRPr>
          </a:p>
          <a:p>
            <a:pPr marR="0" lvl="0" algn="just">
              <a:lnSpc>
                <a:spcPct val="107000"/>
              </a:lnSpc>
              <a:spcBef>
                <a:spcPts val="0"/>
              </a:spcBef>
              <a:tabLst>
                <a:tab pos="457200" algn="l"/>
              </a:tabLst>
            </a:pPr>
            <a:endParaRPr lang="en-US" sz="500" b="1" kern="100" dirty="0">
              <a:latin typeface="Montserrat Light Light"/>
              <a:ea typeface="Times New Roman" panose="02020603050405020304" pitchFamily="18" charset="0"/>
              <a:cs typeface="Times New Roman" panose="02020603050405020304" pitchFamily="18" charset="0"/>
            </a:endParaRPr>
          </a:p>
          <a:p>
            <a:pPr marR="0" lvl="0" algn="just">
              <a:lnSpc>
                <a:spcPct val="107000"/>
              </a:lnSpc>
              <a:spcBef>
                <a:spcPts val="0"/>
              </a:spcBef>
              <a:tabLst>
                <a:tab pos="457200" algn="l"/>
              </a:tabLst>
            </a:pPr>
            <a:endParaRPr lang="en-US" sz="500" b="1" kern="100" dirty="0">
              <a:latin typeface="Montserrat Light Light"/>
              <a:ea typeface="Times New Roman" panose="02020603050405020304" pitchFamily="18" charset="0"/>
              <a:cs typeface="Times New Roman" panose="02020603050405020304" pitchFamily="18" charset="0"/>
            </a:endParaRPr>
          </a:p>
          <a:p>
            <a:pPr marR="0" lvl="0" algn="just">
              <a:lnSpc>
                <a:spcPct val="107000"/>
              </a:lnSpc>
              <a:spcBef>
                <a:spcPts val="0"/>
              </a:spcBef>
              <a:spcAft>
                <a:spcPts val="800"/>
              </a:spcAft>
              <a:tabLst>
                <a:tab pos="457200" algn="l"/>
              </a:tabLst>
            </a:pPr>
            <a:r>
              <a:rPr lang="en-US" b="1" kern="0" dirty="0">
                <a:effectLst/>
                <a:latin typeface="Montserrat Light Light"/>
                <a:ea typeface="Times New Roman" panose="02020603050405020304" pitchFamily="18" charset="0"/>
                <a:cs typeface="Times New Roman" panose="02020603050405020304" pitchFamily="18" charset="0"/>
              </a:rPr>
              <a:t>2.    Compliance with Regulatory Requirements</a:t>
            </a:r>
            <a:r>
              <a:rPr lang="en-US" kern="0" dirty="0">
                <a:effectLst/>
                <a:latin typeface="Montserrat Light Light"/>
                <a:ea typeface="Times New Roman" panose="02020603050405020304" pitchFamily="18" charset="0"/>
                <a:cs typeface="Times New Roman" panose="02020603050405020304" pitchFamily="18" charset="0"/>
              </a:rPr>
              <a:t>:</a:t>
            </a:r>
            <a:endParaRPr lang="en-US" kern="100" dirty="0">
              <a:effectLst/>
              <a:latin typeface="Montserrat Light Light"/>
              <a:ea typeface="Aptos" panose="020B0004020202020204" pitchFamily="34" charset="0"/>
              <a:cs typeface="Times New Roman" panose="02020603050405020304" pitchFamily="18" charset="0"/>
            </a:endParaRPr>
          </a:p>
          <a:p>
            <a:pPr marL="742950" marR="0" lvl="1" indent="-285750" algn="just">
              <a:lnSpc>
                <a:spcPct val="107000"/>
              </a:lnSpc>
              <a:spcBef>
                <a:spcPts val="0"/>
              </a:spcBef>
              <a:spcAft>
                <a:spcPts val="800"/>
              </a:spcAft>
              <a:buSzPts val="1000"/>
              <a:buFont typeface="Courier New" panose="02070309020205020404" pitchFamily="49" charset="0"/>
              <a:buChar char="o"/>
              <a:tabLst>
                <a:tab pos="914400" algn="l"/>
              </a:tabLst>
            </a:pPr>
            <a:r>
              <a:rPr lang="en-US" kern="0" dirty="0">
                <a:effectLst/>
                <a:latin typeface="Montserrat Light Light"/>
                <a:ea typeface="Times New Roman" panose="02020603050405020304" pitchFamily="18" charset="0"/>
                <a:cs typeface="Times New Roman" panose="02020603050405020304" pitchFamily="18" charset="0"/>
              </a:rPr>
              <a:t>Ensure reports meet all regulatory standards that are set. This includes submission of financial statements, client information, and any specific disclosures required under Anti-Money Laundering (AML) and Counter Financing of Terrorism (CFT) legislation.</a:t>
            </a:r>
            <a:r>
              <a:rPr lang="en-US" kern="100" dirty="0">
                <a:effectLst/>
                <a:latin typeface="Montserrat Light Light"/>
                <a:ea typeface="Aptos" panose="020B0004020202020204" pitchFamily="34" charset="0"/>
                <a:cs typeface="Times New Roman" panose="02020603050405020304" pitchFamily="18" charset="0"/>
              </a:rPr>
              <a:t> </a:t>
            </a:r>
            <a:r>
              <a:rPr lang="en-US" sz="1600" kern="100" dirty="0">
                <a:effectLst/>
                <a:latin typeface="Arial Narrow" panose="020B0606020202030204" pitchFamily="34" charset="0"/>
                <a:ea typeface="Aptos" panose="020B0004020202020204" pitchFamily="34" charset="0"/>
                <a:cs typeface="Times New Roman" panose="02020603050405020304" pitchFamily="18" charset="0"/>
              </a:rPr>
              <a:t>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grpSp>
        <p:nvGrpSpPr>
          <p:cNvPr id="10" name="Group 10"/>
          <p:cNvGrpSpPr/>
          <p:nvPr/>
        </p:nvGrpSpPr>
        <p:grpSpPr>
          <a:xfrm>
            <a:off x="8904969" y="6119029"/>
            <a:ext cx="930960" cy="714784"/>
            <a:chOff x="0" y="174007"/>
            <a:chExt cx="1700555" cy="592819"/>
          </a:xfrm>
        </p:grpSpPr>
        <p:sp>
          <p:nvSpPr>
            <p:cNvPr id="11" name="Freeform 11"/>
            <p:cNvSpPr/>
            <p:nvPr/>
          </p:nvSpPr>
          <p:spPr>
            <a:xfrm>
              <a:off x="0" y="174007"/>
              <a:ext cx="1700555" cy="592819"/>
            </a:xfrm>
            <a:custGeom>
              <a:avLst/>
              <a:gdLst/>
              <a:ahLst/>
              <a:cxnLst/>
              <a:rect l="l" t="t" r="r" b="b"/>
              <a:pathLst>
                <a:path w="958596" h="766826">
                  <a:moveTo>
                    <a:pt x="536575" y="0"/>
                  </a:moveTo>
                  <a:lnTo>
                    <a:pt x="0" y="0"/>
                  </a:lnTo>
                  <a:lnTo>
                    <a:pt x="422148" y="383540"/>
                  </a:lnTo>
                  <a:lnTo>
                    <a:pt x="0" y="766826"/>
                  </a:lnTo>
                  <a:lnTo>
                    <a:pt x="536575" y="766826"/>
                  </a:lnTo>
                  <a:lnTo>
                    <a:pt x="958596" y="383540"/>
                  </a:lnTo>
                  <a:close/>
                </a:path>
              </a:pathLst>
            </a:custGeom>
            <a:solidFill>
              <a:srgbClr val="233DFF"/>
            </a:solidFill>
          </p:spPr>
          <p:txBody>
            <a:bodyPr/>
            <a:lstStyle/>
            <a:p>
              <a:endParaRPr lang="en-US" dirty="0"/>
            </a:p>
          </p:txBody>
        </p:sp>
      </p:grpSp>
      <p:grpSp>
        <p:nvGrpSpPr>
          <p:cNvPr id="16" name="Group 16"/>
          <p:cNvGrpSpPr/>
          <p:nvPr/>
        </p:nvGrpSpPr>
        <p:grpSpPr>
          <a:xfrm>
            <a:off x="4291204" y="1460136"/>
            <a:ext cx="833997" cy="444777"/>
            <a:chOff x="0" y="23299"/>
            <a:chExt cx="393827" cy="287597"/>
          </a:xfrm>
        </p:grpSpPr>
        <p:sp>
          <p:nvSpPr>
            <p:cNvPr id="17" name="Freeform 17"/>
            <p:cNvSpPr/>
            <p:nvPr/>
          </p:nvSpPr>
          <p:spPr>
            <a:xfrm>
              <a:off x="0" y="23299"/>
              <a:ext cx="393827" cy="287597"/>
            </a:xfrm>
            <a:custGeom>
              <a:avLst/>
              <a:gdLst/>
              <a:ahLst/>
              <a:cxnLst/>
              <a:rect l="l" t="t" r="r" b="b"/>
              <a:pathLst>
                <a:path w="393827" h="310896">
                  <a:moveTo>
                    <a:pt x="222758" y="0"/>
                  </a:moveTo>
                  <a:lnTo>
                    <a:pt x="0" y="0"/>
                  </a:lnTo>
                  <a:lnTo>
                    <a:pt x="171196" y="155448"/>
                  </a:lnTo>
                  <a:lnTo>
                    <a:pt x="0" y="310896"/>
                  </a:lnTo>
                  <a:lnTo>
                    <a:pt x="222758" y="310896"/>
                  </a:lnTo>
                  <a:lnTo>
                    <a:pt x="393827" y="155448"/>
                  </a:lnTo>
                  <a:close/>
                </a:path>
              </a:pathLst>
            </a:custGeom>
            <a:solidFill>
              <a:srgbClr val="233DFF"/>
            </a:solidFill>
          </p:spPr>
          <p:txBody>
            <a:bodyPr/>
            <a:lstStyle/>
            <a:p>
              <a:endParaRPr lang="en-US" dirty="0"/>
            </a:p>
          </p:txBody>
        </p:sp>
      </p:grpSp>
      <p:sp>
        <p:nvSpPr>
          <p:cNvPr id="26" name="TextBox 26"/>
          <p:cNvSpPr txBox="1"/>
          <p:nvPr/>
        </p:nvSpPr>
        <p:spPr>
          <a:xfrm>
            <a:off x="529944" y="-172322"/>
            <a:ext cx="8667899" cy="654025"/>
          </a:xfrm>
          <a:prstGeom prst="rect">
            <a:avLst/>
          </a:prstGeom>
        </p:spPr>
        <p:txBody>
          <a:bodyPr lIns="0" tIns="0" rIns="0" bIns="0" rtlCol="0" anchor="t">
            <a:spAutoFit/>
          </a:bodyPr>
          <a:lstStyle/>
          <a:p>
            <a:pPr algn="ctr">
              <a:lnSpc>
                <a:spcPts val="5081"/>
              </a:lnSpc>
            </a:pPr>
            <a:r>
              <a:rPr lang="en-US" sz="5239" spc="103" dirty="0">
                <a:solidFill>
                  <a:schemeClr val="accent1">
                    <a:lumMod val="40000"/>
                    <a:lumOff val="60000"/>
                  </a:schemeClr>
                </a:solidFill>
                <a:latin typeface="Montserrat Classic Bold"/>
              </a:rPr>
              <a:t>Reporting &amp; Disclosure</a:t>
            </a:r>
          </a:p>
        </p:txBody>
      </p:sp>
      <p:grpSp>
        <p:nvGrpSpPr>
          <p:cNvPr id="38" name="Group 16">
            <a:extLst>
              <a:ext uri="{FF2B5EF4-FFF2-40B4-BE49-F238E27FC236}">
                <a16:creationId xmlns:a16="http://schemas.microsoft.com/office/drawing/2014/main" id="{08C45F36-38B8-4A03-2EDF-A85DA11AA269}"/>
              </a:ext>
            </a:extLst>
          </p:cNvPr>
          <p:cNvGrpSpPr/>
          <p:nvPr/>
        </p:nvGrpSpPr>
        <p:grpSpPr>
          <a:xfrm>
            <a:off x="4708202" y="4631639"/>
            <a:ext cx="625798" cy="444777"/>
            <a:chOff x="0" y="-40"/>
            <a:chExt cx="393827" cy="310936"/>
          </a:xfrm>
        </p:grpSpPr>
        <p:sp>
          <p:nvSpPr>
            <p:cNvPr id="39" name="Freeform 17">
              <a:extLst>
                <a:ext uri="{FF2B5EF4-FFF2-40B4-BE49-F238E27FC236}">
                  <a16:creationId xmlns:a16="http://schemas.microsoft.com/office/drawing/2014/main" id="{4E2E5226-D7A4-96BF-1CF9-29D9EB90C8E9}"/>
                </a:ext>
              </a:extLst>
            </p:cNvPr>
            <p:cNvSpPr/>
            <p:nvPr/>
          </p:nvSpPr>
          <p:spPr>
            <a:xfrm>
              <a:off x="0" y="-40"/>
              <a:ext cx="393827" cy="310936"/>
            </a:xfrm>
            <a:custGeom>
              <a:avLst/>
              <a:gdLst/>
              <a:ahLst/>
              <a:cxnLst/>
              <a:rect l="l" t="t" r="r" b="b"/>
              <a:pathLst>
                <a:path w="393827" h="310896">
                  <a:moveTo>
                    <a:pt x="222758" y="0"/>
                  </a:moveTo>
                  <a:lnTo>
                    <a:pt x="0" y="0"/>
                  </a:lnTo>
                  <a:lnTo>
                    <a:pt x="171196" y="155448"/>
                  </a:lnTo>
                  <a:lnTo>
                    <a:pt x="0" y="310896"/>
                  </a:lnTo>
                  <a:lnTo>
                    <a:pt x="222758" y="310896"/>
                  </a:lnTo>
                  <a:lnTo>
                    <a:pt x="393827" y="155448"/>
                  </a:lnTo>
                  <a:close/>
                </a:path>
              </a:pathLst>
            </a:custGeom>
            <a:solidFill>
              <a:srgbClr val="233DFF"/>
            </a:solidFill>
          </p:spPr>
          <p:txBody>
            <a:bodyPr/>
            <a:lstStyle/>
            <a:p>
              <a:endParaRPr lang="en-US" dirty="0"/>
            </a:p>
          </p:txBody>
        </p:sp>
      </p:grpSp>
      <p:pic>
        <p:nvPicPr>
          <p:cNvPr id="48" name="Picture 25">
            <a:extLst>
              <a:ext uri="{FF2B5EF4-FFF2-40B4-BE49-F238E27FC236}">
                <a16:creationId xmlns:a16="http://schemas.microsoft.com/office/drawing/2014/main" id="{C7D47890-8388-DE0F-882C-350FE2F34D34}"/>
              </a:ext>
            </a:extLst>
          </p:cNvPr>
          <p:cNvPicPr>
            <a:picLocks noChangeAspect="1"/>
          </p:cNvPicPr>
          <p:nvPr/>
        </p:nvPicPr>
        <p:blipFill rotWithShape="1">
          <a:blip r:embed="rId5"/>
          <a:srcRect l="-459" t="23391" r="-459" b="-5542"/>
          <a:stretch/>
        </p:blipFill>
        <p:spPr>
          <a:xfrm>
            <a:off x="31662" y="-195215"/>
            <a:ext cx="9353080" cy="1149756"/>
          </a:xfrm>
          <a:prstGeom prst="rect">
            <a:avLst/>
          </a:prstGeom>
        </p:spPr>
      </p:pic>
      <p:sp>
        <p:nvSpPr>
          <p:cNvPr id="4" name="Slide Number Placeholder 3">
            <a:extLst>
              <a:ext uri="{FF2B5EF4-FFF2-40B4-BE49-F238E27FC236}">
                <a16:creationId xmlns:a16="http://schemas.microsoft.com/office/drawing/2014/main" id="{FF596F01-3E60-21E9-E066-B9A6EE6D15CF}"/>
              </a:ext>
            </a:extLst>
          </p:cNvPr>
          <p:cNvSpPr>
            <a:spLocks noGrp="1"/>
          </p:cNvSpPr>
          <p:nvPr>
            <p:ph type="sldNum" sz="quarter" idx="12"/>
          </p:nvPr>
        </p:nvSpPr>
        <p:spPr>
          <a:xfrm>
            <a:off x="7442509" y="6833813"/>
            <a:ext cx="2133600" cy="365125"/>
          </a:xfrm>
        </p:spPr>
        <p:txBody>
          <a:bodyPr/>
          <a:lstStyle/>
          <a:p>
            <a:fld id="{B6F15528-21DE-4FAA-801E-634DDDAF4B2B}" type="slidenum">
              <a:rPr lang="en-US" sz="1800" smtClean="0">
                <a:solidFill>
                  <a:schemeClr val="accent6">
                    <a:lumMod val="75000"/>
                  </a:schemeClr>
                </a:solidFill>
              </a:rPr>
              <a:pPr/>
              <a:t>5</a:t>
            </a:fld>
            <a:endParaRPr lang="en-US" sz="1800" dirty="0">
              <a:solidFill>
                <a:schemeClr val="accent6">
                  <a:lumMod val="7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50A30"/>
        </a:solidFill>
        <a:effectLst/>
      </p:bgPr>
    </p:bg>
    <p:spTree>
      <p:nvGrpSpPr>
        <p:cNvPr id="1" name=""/>
        <p:cNvGrpSpPr/>
        <p:nvPr/>
      </p:nvGrpSpPr>
      <p:grpSpPr>
        <a:xfrm>
          <a:off x="0" y="0"/>
          <a:ext cx="0" cy="0"/>
          <a:chOff x="0" y="0"/>
          <a:chExt cx="0" cy="0"/>
        </a:xfrm>
      </p:grpSpPr>
      <p:grpSp>
        <p:nvGrpSpPr>
          <p:cNvPr id="42" name="Group 12">
            <a:extLst>
              <a:ext uri="{FF2B5EF4-FFF2-40B4-BE49-F238E27FC236}">
                <a16:creationId xmlns:a16="http://schemas.microsoft.com/office/drawing/2014/main" id="{04BC8B63-A5E8-66E3-DBBE-F822605D90D8}"/>
              </a:ext>
            </a:extLst>
          </p:cNvPr>
          <p:cNvGrpSpPr/>
          <p:nvPr/>
        </p:nvGrpSpPr>
        <p:grpSpPr>
          <a:xfrm>
            <a:off x="4893249" y="6857317"/>
            <a:ext cx="626661" cy="381000"/>
            <a:chOff x="-353898" y="0"/>
            <a:chExt cx="498856" cy="393827"/>
          </a:xfrm>
        </p:grpSpPr>
        <p:sp>
          <p:nvSpPr>
            <p:cNvPr id="43" name="Freeform 13">
              <a:extLst>
                <a:ext uri="{FF2B5EF4-FFF2-40B4-BE49-F238E27FC236}">
                  <a16:creationId xmlns:a16="http://schemas.microsoft.com/office/drawing/2014/main" id="{ED83BB01-96E4-7DCF-12E4-C81F0310531B}"/>
                </a:ext>
              </a:extLst>
            </p:cNvPr>
            <p:cNvSpPr/>
            <p:nvPr/>
          </p:nvSpPr>
          <p:spPr>
            <a:xfrm>
              <a:off x="-353898" y="0"/>
              <a:ext cx="498856" cy="393827"/>
            </a:xfrm>
            <a:custGeom>
              <a:avLst/>
              <a:gdLst/>
              <a:ahLst/>
              <a:cxnLst/>
              <a:rect l="l" t="t" r="r" b="b"/>
              <a:pathLst>
                <a:path w="498856" h="393827">
                  <a:moveTo>
                    <a:pt x="282067" y="0"/>
                  </a:moveTo>
                  <a:lnTo>
                    <a:pt x="0" y="0"/>
                  </a:lnTo>
                  <a:lnTo>
                    <a:pt x="216789" y="196977"/>
                  </a:lnTo>
                  <a:lnTo>
                    <a:pt x="0" y="393827"/>
                  </a:lnTo>
                  <a:lnTo>
                    <a:pt x="282067" y="393827"/>
                  </a:lnTo>
                  <a:lnTo>
                    <a:pt x="498856" y="196977"/>
                  </a:lnTo>
                  <a:close/>
                </a:path>
              </a:pathLst>
            </a:custGeom>
            <a:solidFill>
              <a:srgbClr val="F4F6FC"/>
            </a:solidFill>
          </p:spPr>
          <p:txBody>
            <a:bodyPr/>
            <a:lstStyle/>
            <a:p>
              <a:endParaRPr lang="en-US" dirty="0"/>
            </a:p>
          </p:txBody>
        </p:sp>
      </p:grpSp>
      <p:pic>
        <p:nvPicPr>
          <p:cNvPr id="2" name="Picture 2"/>
          <p:cNvPicPr>
            <a:picLocks noChangeAspect="1"/>
          </p:cNvPicPr>
          <p:nvPr/>
        </p:nvPicPr>
        <p:blipFill>
          <a:blip r:embed="rId3"/>
          <a:srcRect t="59448" r="478" b="9730"/>
          <a:stretch>
            <a:fillRect/>
          </a:stretch>
        </p:blipFill>
        <p:spPr>
          <a:xfrm>
            <a:off x="0" y="-302222"/>
            <a:ext cx="9779411" cy="1121881"/>
          </a:xfrm>
          <a:prstGeom prst="rect">
            <a:avLst/>
          </a:prstGeom>
        </p:spPr>
      </p:pic>
      <p:sp>
        <p:nvSpPr>
          <p:cNvPr id="26" name="TextBox 26"/>
          <p:cNvSpPr txBox="1"/>
          <p:nvPr/>
        </p:nvSpPr>
        <p:spPr>
          <a:xfrm>
            <a:off x="526488" y="-108576"/>
            <a:ext cx="8667899" cy="654025"/>
          </a:xfrm>
          <a:prstGeom prst="rect">
            <a:avLst/>
          </a:prstGeom>
        </p:spPr>
        <p:txBody>
          <a:bodyPr lIns="0" tIns="0" rIns="0" bIns="0" rtlCol="0" anchor="t">
            <a:spAutoFit/>
          </a:bodyPr>
          <a:lstStyle/>
          <a:p>
            <a:pPr algn="ctr">
              <a:lnSpc>
                <a:spcPts val="5081"/>
              </a:lnSpc>
            </a:pPr>
            <a:r>
              <a:rPr lang="en-US" sz="5239" spc="103" dirty="0">
                <a:solidFill>
                  <a:schemeClr val="accent1">
                    <a:lumMod val="40000"/>
                    <a:lumOff val="60000"/>
                  </a:schemeClr>
                </a:solidFill>
                <a:latin typeface="Montserrat Classic Bold"/>
              </a:rPr>
              <a:t>Reporting &amp; Disclosure</a:t>
            </a:r>
          </a:p>
        </p:txBody>
      </p:sp>
      <p:pic>
        <p:nvPicPr>
          <p:cNvPr id="33" name="Picture 32">
            <a:extLst>
              <a:ext uri="{FF2B5EF4-FFF2-40B4-BE49-F238E27FC236}">
                <a16:creationId xmlns:a16="http://schemas.microsoft.com/office/drawing/2014/main" id="{01A9BA09-A565-6829-475C-8B2B3AAD44A2}"/>
              </a:ext>
            </a:extLst>
          </p:cNvPr>
          <p:cNvPicPr>
            <a:picLocks noChangeAspect="1"/>
          </p:cNvPicPr>
          <p:nvPr/>
        </p:nvPicPr>
        <p:blipFill rotWithShape="1">
          <a:blip r:embed="rId4"/>
          <a:srcRect l="20819" t="3950" r="14389" b="27867"/>
          <a:stretch/>
        </p:blipFill>
        <p:spPr>
          <a:xfrm>
            <a:off x="0" y="1145338"/>
            <a:ext cx="9723107" cy="5638800"/>
          </a:xfrm>
          <a:prstGeom prst="rect">
            <a:avLst/>
          </a:prstGeom>
        </p:spPr>
      </p:pic>
      <p:sp>
        <p:nvSpPr>
          <p:cNvPr id="35" name="TextBox 34">
            <a:extLst>
              <a:ext uri="{FF2B5EF4-FFF2-40B4-BE49-F238E27FC236}">
                <a16:creationId xmlns:a16="http://schemas.microsoft.com/office/drawing/2014/main" id="{C3E3043E-9F9E-BDF0-4E08-218C9C759130}"/>
              </a:ext>
            </a:extLst>
          </p:cNvPr>
          <p:cNvSpPr txBox="1"/>
          <p:nvPr/>
        </p:nvSpPr>
        <p:spPr>
          <a:xfrm>
            <a:off x="529944" y="1582294"/>
            <a:ext cx="8204163" cy="4178836"/>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1800" b="1" i="0" u="none" strike="noStrike" kern="0" cap="none" spc="0" normalizeH="0" baseline="0" noProof="0" dirty="0">
                <a:ln>
                  <a:noFill/>
                </a:ln>
                <a:solidFill>
                  <a:prstClr val="black"/>
                </a:solidFill>
                <a:effectLst/>
                <a:uLnTx/>
                <a:uFillTx/>
                <a:latin typeface="Montserrat Light Light"/>
                <a:ea typeface="Times New Roman" panose="02020603050405020304" pitchFamily="18" charset="0"/>
                <a:cs typeface="Times New Roman" panose="02020603050405020304" pitchFamily="18" charset="0"/>
              </a:rPr>
              <a:t>3. Accuracy and Timeliness</a:t>
            </a:r>
            <a:r>
              <a:rPr kumimoji="0" lang="en-US" sz="1800" b="0" i="0" u="none" strike="noStrike" kern="0" cap="none" spc="0" normalizeH="0" baseline="0" noProof="0" dirty="0">
                <a:ln>
                  <a:noFill/>
                </a:ln>
                <a:solidFill>
                  <a:prstClr val="black"/>
                </a:solidFill>
                <a:effectLst/>
                <a:uLnTx/>
                <a:uFillTx/>
                <a:latin typeface="Montserrat Light Light"/>
                <a:ea typeface="Times New Roman" panose="02020603050405020304" pitchFamily="18" charset="0"/>
                <a:cs typeface="Times New Roman" panose="02020603050405020304" pitchFamily="18" charset="0"/>
              </a:rPr>
              <a:t>:</a:t>
            </a:r>
            <a:endParaRPr kumimoji="0" lang="en-US" sz="1800" b="0" i="0" u="none" strike="noStrike" kern="100" cap="none" spc="0" normalizeH="0" baseline="0" noProof="0" dirty="0">
              <a:ln>
                <a:noFill/>
              </a:ln>
              <a:solidFill>
                <a:prstClr val="black"/>
              </a:solidFill>
              <a:effectLst/>
              <a:uLnTx/>
              <a:uFillTx/>
              <a:latin typeface="Montserrat Light Light"/>
              <a:ea typeface="Times New Roman" panose="02020603050405020304" pitchFamily="18" charset="0"/>
              <a:cs typeface="Times New Roman" panose="02020603050405020304" pitchFamily="18" charset="0"/>
            </a:endParaRPr>
          </a:p>
          <a:p>
            <a:pPr marL="457200" marR="0" lvl="1" indent="0" algn="just" defTabSz="914400" rtl="0" eaLnBrk="1" fontAlgn="auto" latinLnBrk="0" hangingPunct="1">
              <a:lnSpc>
                <a:spcPct val="100000"/>
              </a:lnSpc>
              <a:spcBef>
                <a:spcPts val="0"/>
              </a:spcBef>
              <a:spcAft>
                <a:spcPts val="0"/>
              </a:spcAft>
              <a:buClrTx/>
              <a:buSzPts val="1000"/>
              <a:buFontTx/>
              <a:buNone/>
              <a:tabLst>
                <a:tab pos="914400" algn="l"/>
              </a:tabLst>
              <a:defRPr/>
            </a:pPr>
            <a:endParaRPr kumimoji="0" lang="en-US" sz="500" b="0" i="0" u="none" strike="noStrike" kern="100" cap="none" spc="0" normalizeH="0" baseline="0" noProof="0" dirty="0">
              <a:ln>
                <a:noFill/>
              </a:ln>
              <a:solidFill>
                <a:prstClr val="black"/>
              </a:solidFill>
              <a:effectLst/>
              <a:uLnTx/>
              <a:uFillTx/>
              <a:latin typeface="Montserrat Light Light"/>
              <a:ea typeface="+mn-ea"/>
              <a:cs typeface="Times New Roman" panose="02020603050405020304" pitchFamily="18" charset="0"/>
            </a:endParaRPr>
          </a:p>
          <a:p>
            <a:pPr marL="457200" marR="0" lvl="1" indent="0" algn="just" defTabSz="914400" rtl="0" eaLnBrk="1" fontAlgn="auto" latinLnBrk="0" hangingPunct="1">
              <a:lnSpc>
                <a:spcPct val="100000"/>
              </a:lnSpc>
              <a:spcBef>
                <a:spcPts val="0"/>
              </a:spcBef>
              <a:spcAft>
                <a:spcPts val="0"/>
              </a:spcAft>
              <a:buClrTx/>
              <a:buSzPts val="1000"/>
              <a:buFontTx/>
              <a:buNone/>
              <a:tabLst>
                <a:tab pos="914400" algn="l"/>
              </a:tabLst>
              <a:defRPr/>
            </a:pPr>
            <a:r>
              <a:rPr kumimoji="0" lang="en-US" sz="1800" b="0" i="0" u="none" strike="noStrike" kern="0" cap="none" spc="0" normalizeH="0" baseline="0" noProof="0" dirty="0">
                <a:ln>
                  <a:noFill/>
                </a:ln>
                <a:solidFill>
                  <a:prstClr val="black"/>
                </a:solidFill>
                <a:effectLst/>
                <a:uLnTx/>
                <a:uFillTx/>
                <a:latin typeface="Montserrat Light Light"/>
                <a:ea typeface="+mn-ea"/>
                <a:cs typeface="+mn-cs"/>
              </a:rPr>
              <a:t>The accuracy of your disclosures cannot be overstated. Inaccurate or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Montserrat Light Light"/>
                <a:ea typeface="+mn-ea"/>
                <a:cs typeface="+mn-cs"/>
              </a:rPr>
              <a:t>         incomplete reports can lead to regulatory scrutiny or fines. On the contrary,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kern="0" dirty="0">
                <a:solidFill>
                  <a:prstClr val="black"/>
                </a:solidFill>
                <a:latin typeface="Montserrat Light Light"/>
              </a:rPr>
              <a:t>         </a:t>
            </a:r>
            <a:r>
              <a:rPr kumimoji="0" lang="en-US" sz="1800" b="0" i="0" u="none" strike="noStrike" kern="0" cap="none" spc="0" normalizeH="0" baseline="0" noProof="0" dirty="0">
                <a:ln>
                  <a:noFill/>
                </a:ln>
                <a:solidFill>
                  <a:prstClr val="black"/>
                </a:solidFill>
                <a:effectLst/>
                <a:uLnTx/>
                <a:uFillTx/>
                <a:latin typeface="Montserrat Light Light"/>
                <a:ea typeface="+mn-ea"/>
                <a:cs typeface="+mn-cs"/>
              </a:rPr>
              <a:t>accurate and timely submission of reports is essential to maintaining your good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kern="0" dirty="0">
                <a:solidFill>
                  <a:prstClr val="black"/>
                </a:solidFill>
                <a:latin typeface="Montserrat Light Light"/>
              </a:rPr>
              <a:t>         </a:t>
            </a:r>
            <a:r>
              <a:rPr kumimoji="0" lang="en-US" sz="1800" b="0" i="0" u="none" strike="noStrike" kern="0" cap="none" spc="0" normalizeH="0" baseline="0" noProof="0" dirty="0">
                <a:ln>
                  <a:noFill/>
                </a:ln>
                <a:solidFill>
                  <a:prstClr val="black"/>
                </a:solidFill>
                <a:effectLst/>
                <a:uLnTx/>
                <a:uFillTx/>
                <a:latin typeface="Montserrat Light Light"/>
                <a:ea typeface="+mn-ea"/>
                <a:cs typeface="+mn-cs"/>
              </a:rPr>
              <a:t>standing with the FSC.</a:t>
            </a:r>
            <a:r>
              <a:rPr kumimoji="0" lang="en-US" sz="1800" b="0" i="0" u="none" strike="noStrike" kern="0" cap="none" spc="0" normalizeH="0" baseline="0" noProof="0" dirty="0">
                <a:ln>
                  <a:noFill/>
                </a:ln>
                <a:solidFill>
                  <a:prstClr val="black"/>
                </a:solidFill>
                <a:effectLst/>
                <a:highlight>
                  <a:srgbClr val="FFFF00"/>
                </a:highlight>
                <a:uLnTx/>
                <a:uFillTx/>
                <a:latin typeface="Montserrat Light Light"/>
                <a:ea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ontserrat Light Light"/>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Montserrat Light Light"/>
                <a:ea typeface="Times New Roman" panose="02020603050405020304" pitchFamily="18" charset="0"/>
                <a:cs typeface="Times New Roman" panose="02020603050405020304" pitchFamily="18" charset="0"/>
              </a:rPr>
              <a:t>         Your commitment to accurate and timely reporting</a:t>
            </a:r>
            <a:r>
              <a:rPr kumimoji="0" lang="en-US" sz="1800" b="0" i="0" u="none" strike="noStrike" kern="0" cap="none" spc="0" normalizeH="0" baseline="0" noProof="0" dirty="0">
                <a:ln>
                  <a:noFill/>
                </a:ln>
                <a:solidFill>
                  <a:prstClr val="black"/>
                </a:solidFill>
                <a:effectLst/>
                <a:uLnTx/>
                <a:uFillTx/>
                <a:latin typeface="Montserrat Light Light"/>
                <a:ea typeface="+mn-ea"/>
                <a:cs typeface="+mn-cs"/>
              </a:rPr>
              <a:t> </a:t>
            </a:r>
            <a:r>
              <a:rPr kumimoji="0" lang="en-US" sz="1800" b="0" i="0" u="none" strike="noStrike" kern="0" cap="none" spc="0" normalizeH="0" baseline="0" noProof="0" dirty="0">
                <a:ln>
                  <a:noFill/>
                </a:ln>
                <a:solidFill>
                  <a:prstClr val="black"/>
                </a:solidFill>
                <a:effectLst/>
                <a:uLnTx/>
                <a:uFillTx/>
                <a:latin typeface="Montserrat Light Light"/>
                <a:ea typeface="Times New Roman" panose="02020603050405020304" pitchFamily="18" charset="0"/>
                <a:cs typeface="Times New Roman" panose="02020603050405020304" pitchFamily="18" charset="0"/>
              </a:rPr>
              <a:t>is crucial for upholding the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kern="0" dirty="0">
                <a:solidFill>
                  <a:prstClr val="black"/>
                </a:solidFill>
                <a:latin typeface="Montserrat Light Light"/>
                <a:ea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a:ln>
                  <a:noFill/>
                </a:ln>
                <a:solidFill>
                  <a:prstClr val="black"/>
                </a:solidFill>
                <a:effectLst/>
                <a:uLnTx/>
                <a:uFillTx/>
                <a:latin typeface="Montserrat Light Light"/>
                <a:ea typeface="Times New Roman" panose="02020603050405020304" pitchFamily="18" charset="0"/>
                <a:cs typeface="Times New Roman" panose="02020603050405020304" pitchFamily="18" charset="0"/>
              </a:rPr>
              <a:t>integrity of the financial system.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ontserrat Light Light"/>
              <a:ea typeface="+mn-ea"/>
              <a:cs typeface="+mn-cs"/>
            </a:endParaRPr>
          </a:p>
          <a:p>
            <a:pPr marL="0" marR="0" lvl="0" indent="0" algn="just" defTabSz="914400" rtl="0" eaLnBrk="1" fontAlgn="auto" latinLnBrk="0" hangingPunct="1">
              <a:lnSpc>
                <a:spcPct val="107000"/>
              </a:lnSpc>
              <a:spcBef>
                <a:spcPts val="0"/>
              </a:spcBef>
              <a:spcAft>
                <a:spcPts val="800"/>
              </a:spcAft>
              <a:buClrTx/>
              <a:buSzTx/>
              <a:buFontTx/>
              <a:buNone/>
              <a:tabLst>
                <a:tab pos="457200" algn="l"/>
              </a:tabLst>
              <a:defRPr/>
            </a:pPr>
            <a:r>
              <a:rPr kumimoji="0" lang="en-US" sz="1800" b="1" i="0" u="none" strike="noStrike" kern="0" cap="none" spc="0" normalizeH="0" baseline="0" noProof="0" dirty="0">
                <a:ln>
                  <a:noFill/>
                </a:ln>
                <a:solidFill>
                  <a:prstClr val="black"/>
                </a:solidFill>
                <a:effectLst/>
                <a:uLnTx/>
                <a:uFillTx/>
                <a:latin typeface="Montserrat Light Light"/>
                <a:ea typeface="Times New Roman" panose="02020603050405020304" pitchFamily="18" charset="0"/>
                <a:cs typeface="Times New Roman" panose="02020603050405020304" pitchFamily="18" charset="0"/>
              </a:rPr>
              <a:t>4. Consequences of Non-Compliance</a:t>
            </a:r>
            <a:r>
              <a:rPr kumimoji="0" lang="en-US" sz="1800" b="0" i="0" u="none" strike="noStrike" kern="0" cap="none" spc="0" normalizeH="0" baseline="0" noProof="0" dirty="0">
                <a:ln>
                  <a:noFill/>
                </a:ln>
                <a:solidFill>
                  <a:prstClr val="black"/>
                </a:solidFill>
                <a:effectLst/>
                <a:uLnTx/>
                <a:uFillTx/>
                <a:latin typeface="Montserrat Light Light"/>
                <a:ea typeface="Times New Roman" panose="02020603050405020304" pitchFamily="18" charset="0"/>
                <a:cs typeface="Times New Roman" panose="02020603050405020304" pitchFamily="18" charset="0"/>
              </a:rPr>
              <a:t>:</a:t>
            </a:r>
            <a:endParaRPr kumimoji="0" lang="en-US" sz="1800" b="0" i="0" u="none" strike="noStrike" kern="100" cap="none" spc="0" normalizeH="0" baseline="0" noProof="0" dirty="0">
              <a:ln>
                <a:noFill/>
              </a:ln>
              <a:solidFill>
                <a:prstClr val="black"/>
              </a:solidFill>
              <a:effectLst/>
              <a:uLnTx/>
              <a:uFillTx/>
              <a:latin typeface="Montserrat Light Light"/>
              <a:ea typeface="Aptos" panose="020B0004020202020204" pitchFamily="34" charset="0"/>
              <a:cs typeface="Times New Roman" panose="02020603050405020304" pitchFamily="18" charset="0"/>
            </a:endParaRPr>
          </a:p>
          <a:p>
            <a:pPr marL="742950" marR="0" lvl="1" indent="-285750" algn="just" defTabSz="914400" rtl="0" eaLnBrk="1" fontAlgn="auto" latinLnBrk="0" hangingPunct="1">
              <a:lnSpc>
                <a:spcPct val="107000"/>
              </a:lnSpc>
              <a:spcBef>
                <a:spcPts val="0"/>
              </a:spcBef>
              <a:spcAft>
                <a:spcPts val="800"/>
              </a:spcAft>
              <a:buClrTx/>
              <a:buSzPts val="1000"/>
              <a:buFont typeface="Courier New" panose="02070309020205020404" pitchFamily="49" charset="0"/>
              <a:buChar char="o"/>
              <a:tabLst>
                <a:tab pos="914400" algn="l"/>
              </a:tabLst>
              <a:defRPr/>
            </a:pPr>
            <a:r>
              <a:rPr kumimoji="0" lang="en-US" sz="1800" b="0" i="0" u="none" strike="noStrike" kern="0" cap="none" spc="0" normalizeH="0" baseline="0" noProof="0" dirty="0">
                <a:ln>
                  <a:noFill/>
                </a:ln>
                <a:solidFill>
                  <a:prstClr val="black"/>
                </a:solidFill>
                <a:effectLst/>
                <a:uLnTx/>
                <a:uFillTx/>
                <a:latin typeface="Montserrat Light Light"/>
                <a:ea typeface="Times New Roman" panose="02020603050405020304" pitchFamily="18" charset="0"/>
                <a:cs typeface="+mn-cs"/>
              </a:rPr>
              <a:t>These can range from fines and penalties to reputational damage and revocation or suspension of licence to conduct business. It is important to maintain compliance, </a:t>
            </a:r>
            <a:r>
              <a:rPr lang="en-US" kern="0" dirty="0">
                <a:solidFill>
                  <a:prstClr val="black"/>
                </a:solidFill>
                <a:latin typeface="Montserrat Light Light"/>
                <a:ea typeface="Times New Roman" panose="02020603050405020304" pitchFamily="18" charset="0"/>
              </a:rPr>
              <a:t>as</a:t>
            </a:r>
            <a:r>
              <a:rPr kumimoji="0" lang="en-US" sz="1800" b="0" i="0" u="none" strike="noStrike" kern="0" cap="none" spc="0" normalizeH="0" baseline="0" noProof="0" dirty="0">
                <a:ln>
                  <a:noFill/>
                </a:ln>
                <a:solidFill>
                  <a:prstClr val="black"/>
                </a:solidFill>
                <a:effectLst/>
                <a:uLnTx/>
                <a:uFillTx/>
                <a:latin typeface="Montserrat Light Light"/>
                <a:ea typeface="Times New Roman" panose="02020603050405020304" pitchFamily="18" charset="0"/>
                <a:cs typeface="+mn-cs"/>
              </a:rPr>
              <a:t> part of your broader risk management strategy.</a:t>
            </a:r>
          </a:p>
          <a:p>
            <a:pPr marR="0" lvl="1" algn="just" defTabSz="914400" rtl="0" eaLnBrk="1" fontAlgn="auto" latinLnBrk="0" hangingPunct="1">
              <a:lnSpc>
                <a:spcPct val="107000"/>
              </a:lnSpc>
              <a:spcBef>
                <a:spcPts val="0"/>
              </a:spcBef>
              <a:spcAft>
                <a:spcPts val="800"/>
              </a:spcAft>
              <a:buClrTx/>
              <a:buSzPts val="1000"/>
              <a:tabLst>
                <a:tab pos="914400" algn="l"/>
              </a:tabLst>
              <a:defRPr/>
            </a:pPr>
            <a:endParaRPr kumimoji="0" lang="en-US" sz="800" b="0" i="0" u="none" strike="noStrike" kern="0" cap="none" spc="0" normalizeH="0" baseline="0" noProof="0" dirty="0">
              <a:ln>
                <a:noFill/>
              </a:ln>
              <a:solidFill>
                <a:prstClr val="black"/>
              </a:solidFill>
              <a:effectLst/>
              <a:uLnTx/>
              <a:uFillTx/>
              <a:latin typeface="Montserrat Light Light"/>
              <a:ea typeface="Times New Roman" panose="02020603050405020304" pitchFamily="18" charset="0"/>
              <a:cs typeface="+mn-cs"/>
            </a:endParaRPr>
          </a:p>
        </p:txBody>
      </p:sp>
      <p:pic>
        <p:nvPicPr>
          <p:cNvPr id="48" name="Picture 25">
            <a:extLst>
              <a:ext uri="{FF2B5EF4-FFF2-40B4-BE49-F238E27FC236}">
                <a16:creationId xmlns:a16="http://schemas.microsoft.com/office/drawing/2014/main" id="{C7D47890-8388-DE0F-882C-350FE2F34D34}"/>
              </a:ext>
            </a:extLst>
          </p:cNvPr>
          <p:cNvPicPr>
            <a:picLocks noChangeAspect="1"/>
          </p:cNvPicPr>
          <p:nvPr/>
        </p:nvPicPr>
        <p:blipFill rotWithShape="1">
          <a:blip r:embed="rId5"/>
          <a:srcRect l="-320" t="17049" r="-597" b="800"/>
          <a:stretch/>
        </p:blipFill>
        <p:spPr>
          <a:xfrm>
            <a:off x="76200" y="-249419"/>
            <a:ext cx="9353080" cy="1149756"/>
          </a:xfrm>
          <a:prstGeom prst="rect">
            <a:avLst/>
          </a:prstGeom>
        </p:spPr>
      </p:pic>
      <p:grpSp>
        <p:nvGrpSpPr>
          <p:cNvPr id="10" name="Group 10"/>
          <p:cNvGrpSpPr/>
          <p:nvPr/>
        </p:nvGrpSpPr>
        <p:grpSpPr>
          <a:xfrm>
            <a:off x="5334000" y="6780475"/>
            <a:ext cx="1143000" cy="534726"/>
            <a:chOff x="0" y="0"/>
            <a:chExt cx="958607" cy="766885"/>
          </a:xfrm>
        </p:grpSpPr>
        <p:sp>
          <p:nvSpPr>
            <p:cNvPr id="11" name="Freeform 11"/>
            <p:cNvSpPr/>
            <p:nvPr/>
          </p:nvSpPr>
          <p:spPr>
            <a:xfrm>
              <a:off x="0" y="0"/>
              <a:ext cx="958596" cy="766826"/>
            </a:xfrm>
            <a:custGeom>
              <a:avLst/>
              <a:gdLst/>
              <a:ahLst/>
              <a:cxnLst/>
              <a:rect l="l" t="t" r="r" b="b"/>
              <a:pathLst>
                <a:path w="958596" h="766826">
                  <a:moveTo>
                    <a:pt x="536575" y="0"/>
                  </a:moveTo>
                  <a:lnTo>
                    <a:pt x="0" y="0"/>
                  </a:lnTo>
                  <a:lnTo>
                    <a:pt x="422148" y="383540"/>
                  </a:lnTo>
                  <a:lnTo>
                    <a:pt x="0" y="766826"/>
                  </a:lnTo>
                  <a:lnTo>
                    <a:pt x="536575" y="766826"/>
                  </a:lnTo>
                  <a:lnTo>
                    <a:pt x="958596" y="383540"/>
                  </a:lnTo>
                  <a:close/>
                </a:path>
              </a:pathLst>
            </a:custGeom>
            <a:solidFill>
              <a:srgbClr val="233DFF"/>
            </a:solidFill>
          </p:spPr>
          <p:txBody>
            <a:bodyPr/>
            <a:lstStyle/>
            <a:p>
              <a:endParaRPr lang="en-US" dirty="0"/>
            </a:p>
          </p:txBody>
        </p:sp>
      </p:grpSp>
      <p:sp>
        <p:nvSpPr>
          <p:cNvPr id="4" name="Slide Number Placeholder 3">
            <a:extLst>
              <a:ext uri="{FF2B5EF4-FFF2-40B4-BE49-F238E27FC236}">
                <a16:creationId xmlns:a16="http://schemas.microsoft.com/office/drawing/2014/main" id="{7A6EE0FD-A778-5363-E10B-1A81462A957B}"/>
              </a:ext>
            </a:extLst>
          </p:cNvPr>
          <p:cNvSpPr>
            <a:spLocks noGrp="1"/>
          </p:cNvSpPr>
          <p:nvPr>
            <p:ph type="sldNum" sz="quarter" idx="12"/>
          </p:nvPr>
        </p:nvSpPr>
        <p:spPr>
          <a:xfrm>
            <a:off x="7295680" y="6855969"/>
            <a:ext cx="2133600" cy="365125"/>
          </a:xfrm>
        </p:spPr>
        <p:txBody>
          <a:bodyPr/>
          <a:lstStyle/>
          <a:p>
            <a:fld id="{B6F15528-21DE-4FAA-801E-634DDDAF4B2B}" type="slidenum">
              <a:rPr lang="en-US" sz="1800" smtClean="0">
                <a:solidFill>
                  <a:schemeClr val="accent6">
                    <a:lumMod val="75000"/>
                  </a:schemeClr>
                </a:solidFill>
              </a:rPr>
              <a:pPr/>
              <a:t>6</a:t>
            </a:fld>
            <a:endParaRPr lang="en-US" sz="1800" dirty="0">
              <a:solidFill>
                <a:schemeClr val="accent6">
                  <a:lumMod val="75000"/>
                </a:schemeClr>
              </a:solidFill>
            </a:endParaRPr>
          </a:p>
        </p:txBody>
      </p:sp>
    </p:spTree>
    <p:extLst>
      <p:ext uri="{BB962C8B-B14F-4D97-AF65-F5344CB8AC3E}">
        <p14:creationId xmlns:p14="http://schemas.microsoft.com/office/powerpoint/2010/main" val="732557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50A30"/>
        </a:solidFill>
        <a:effectLst/>
      </p:bgPr>
    </p:bg>
    <p:spTree>
      <p:nvGrpSpPr>
        <p:cNvPr id="1" name=""/>
        <p:cNvGrpSpPr/>
        <p:nvPr/>
      </p:nvGrpSpPr>
      <p:grpSpPr>
        <a:xfrm>
          <a:off x="0" y="0"/>
          <a:ext cx="0" cy="0"/>
          <a:chOff x="0" y="0"/>
          <a:chExt cx="0" cy="0"/>
        </a:xfrm>
      </p:grpSpPr>
      <p:grpSp>
        <p:nvGrpSpPr>
          <p:cNvPr id="27" name="Group 12">
            <a:extLst>
              <a:ext uri="{FF2B5EF4-FFF2-40B4-BE49-F238E27FC236}">
                <a16:creationId xmlns:a16="http://schemas.microsoft.com/office/drawing/2014/main" id="{999423F2-A223-511B-B482-1FD83389A778}"/>
              </a:ext>
            </a:extLst>
          </p:cNvPr>
          <p:cNvGrpSpPr/>
          <p:nvPr/>
        </p:nvGrpSpPr>
        <p:grpSpPr>
          <a:xfrm>
            <a:off x="8720288" y="4800135"/>
            <a:ext cx="1046175" cy="457665"/>
            <a:chOff x="0" y="0"/>
            <a:chExt cx="498775" cy="393769"/>
          </a:xfrm>
        </p:grpSpPr>
        <p:sp>
          <p:nvSpPr>
            <p:cNvPr id="28" name="Freeform 13">
              <a:extLst>
                <a:ext uri="{FF2B5EF4-FFF2-40B4-BE49-F238E27FC236}">
                  <a16:creationId xmlns:a16="http://schemas.microsoft.com/office/drawing/2014/main" id="{2B84EEE4-B777-E4FC-2A1C-BA12BF288007}"/>
                </a:ext>
              </a:extLst>
            </p:cNvPr>
            <p:cNvSpPr/>
            <p:nvPr/>
          </p:nvSpPr>
          <p:spPr>
            <a:xfrm>
              <a:off x="0" y="0"/>
              <a:ext cx="498856" cy="393827"/>
            </a:xfrm>
            <a:custGeom>
              <a:avLst/>
              <a:gdLst/>
              <a:ahLst/>
              <a:cxnLst/>
              <a:rect l="l" t="t" r="r" b="b"/>
              <a:pathLst>
                <a:path w="498856" h="393827">
                  <a:moveTo>
                    <a:pt x="282067" y="0"/>
                  </a:moveTo>
                  <a:lnTo>
                    <a:pt x="0" y="0"/>
                  </a:lnTo>
                  <a:lnTo>
                    <a:pt x="216789" y="196977"/>
                  </a:lnTo>
                  <a:lnTo>
                    <a:pt x="0" y="393827"/>
                  </a:lnTo>
                  <a:lnTo>
                    <a:pt x="282067" y="393827"/>
                  </a:lnTo>
                  <a:lnTo>
                    <a:pt x="498856" y="196977"/>
                  </a:lnTo>
                  <a:close/>
                </a:path>
              </a:pathLst>
            </a:custGeom>
            <a:solidFill>
              <a:srgbClr val="F4F6FC"/>
            </a:solidFill>
          </p:spPr>
          <p:txBody>
            <a:bodyPr/>
            <a:lstStyle/>
            <a:p>
              <a:endParaRPr lang="en-US" dirty="0"/>
            </a:p>
          </p:txBody>
        </p:sp>
      </p:grpSp>
      <p:pic>
        <p:nvPicPr>
          <p:cNvPr id="4" name="Picture 3">
            <a:extLst>
              <a:ext uri="{FF2B5EF4-FFF2-40B4-BE49-F238E27FC236}">
                <a16:creationId xmlns:a16="http://schemas.microsoft.com/office/drawing/2014/main" id="{7F4B39FB-5DB7-2CFD-E409-69E2DBB72319}"/>
              </a:ext>
            </a:extLst>
          </p:cNvPr>
          <p:cNvPicPr>
            <a:picLocks noChangeAspect="1"/>
          </p:cNvPicPr>
          <p:nvPr/>
        </p:nvPicPr>
        <p:blipFill rotWithShape="1">
          <a:blip r:embed="rId3"/>
          <a:srcRect l="12566" t="1212" r="4160" b="-1212"/>
          <a:stretch/>
        </p:blipFill>
        <p:spPr>
          <a:xfrm>
            <a:off x="-1" y="5231794"/>
            <a:ext cx="9766633" cy="2015113"/>
          </a:xfrm>
          <a:prstGeom prst="rect">
            <a:avLst/>
          </a:prstGeom>
        </p:spPr>
      </p:pic>
      <p:pic>
        <p:nvPicPr>
          <p:cNvPr id="32" name="Picture 31">
            <a:extLst>
              <a:ext uri="{FF2B5EF4-FFF2-40B4-BE49-F238E27FC236}">
                <a16:creationId xmlns:a16="http://schemas.microsoft.com/office/drawing/2014/main" id="{59757637-64B4-DA21-E6D0-BCEB413F4D7B}"/>
              </a:ext>
            </a:extLst>
          </p:cNvPr>
          <p:cNvPicPr>
            <a:picLocks noChangeAspect="1"/>
          </p:cNvPicPr>
          <p:nvPr/>
        </p:nvPicPr>
        <p:blipFill rotWithShape="1">
          <a:blip r:embed="rId3"/>
          <a:srcRect l="12566" t="1212" r="4160" b="-1212"/>
          <a:stretch/>
        </p:blipFill>
        <p:spPr>
          <a:xfrm>
            <a:off x="-25797" y="1645547"/>
            <a:ext cx="9805193" cy="3506477"/>
          </a:xfrm>
          <a:prstGeom prst="rect">
            <a:avLst/>
          </a:prstGeom>
        </p:spPr>
      </p:pic>
      <p:pic>
        <p:nvPicPr>
          <p:cNvPr id="2" name="Picture 2"/>
          <p:cNvPicPr>
            <a:picLocks noChangeAspect="1"/>
          </p:cNvPicPr>
          <p:nvPr/>
        </p:nvPicPr>
        <p:blipFill>
          <a:blip r:embed="rId4"/>
          <a:srcRect t="59448" r="478" b="9730"/>
          <a:stretch>
            <a:fillRect/>
          </a:stretch>
        </p:blipFill>
        <p:spPr>
          <a:xfrm>
            <a:off x="-25811" y="-7849"/>
            <a:ext cx="9779411" cy="1500110"/>
          </a:xfrm>
          <a:prstGeom prst="rect">
            <a:avLst/>
          </a:prstGeom>
        </p:spPr>
      </p:pic>
      <p:sp>
        <p:nvSpPr>
          <p:cNvPr id="5" name="TextBox 5"/>
          <p:cNvSpPr txBox="1"/>
          <p:nvPr/>
        </p:nvSpPr>
        <p:spPr>
          <a:xfrm>
            <a:off x="156795" y="1725317"/>
            <a:ext cx="8809234" cy="3426707"/>
          </a:xfrm>
          <a:prstGeom prst="rect">
            <a:avLst/>
          </a:prstGeom>
        </p:spPr>
        <p:txBody>
          <a:bodyPr wrap="square" lIns="0" tIns="0" rIns="0" bIns="0" rtlCol="0" anchor="t">
            <a:spAutoFit/>
          </a:bodyPr>
          <a:lstStyle/>
          <a:p>
            <a:pPr marR="0" lvl="0">
              <a:lnSpc>
                <a:spcPct val="107000"/>
              </a:lnSpc>
              <a:spcBef>
                <a:spcPts val="0"/>
              </a:spcBef>
              <a:spcAft>
                <a:spcPts val="800"/>
              </a:spcAft>
              <a:tabLst>
                <a:tab pos="457200" algn="l"/>
              </a:tabLst>
            </a:pPr>
            <a:r>
              <a:rPr lang="en-US" b="1" kern="0" dirty="0">
                <a:effectLst/>
                <a:latin typeface="Montserrat Light Light"/>
                <a:ea typeface="Times New Roman" panose="02020603050405020304" pitchFamily="18" charset="0"/>
                <a:cs typeface="Times New Roman" panose="02020603050405020304" pitchFamily="18" charset="0"/>
              </a:rPr>
              <a:t>   5.    Technology and Data Management</a:t>
            </a:r>
            <a:r>
              <a:rPr lang="en-US" kern="0" dirty="0">
                <a:effectLst/>
                <a:latin typeface="Montserrat Light Light"/>
                <a:ea typeface="Times New Roman" panose="02020603050405020304" pitchFamily="18" charset="0"/>
                <a:cs typeface="Times New Roman" panose="02020603050405020304" pitchFamily="18" charset="0"/>
              </a:rPr>
              <a:t>:</a:t>
            </a:r>
            <a:endParaRPr lang="en-US" kern="100" dirty="0">
              <a:effectLst/>
              <a:latin typeface="Montserrat Light Light"/>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kern="0" dirty="0">
                <a:effectLst/>
                <a:latin typeface="Montserrat Light Light"/>
                <a:ea typeface="Times New Roman" panose="02020603050405020304" pitchFamily="18" charset="0"/>
                <a:cs typeface="Times New Roman" panose="02020603050405020304" pitchFamily="18" charset="0"/>
              </a:rPr>
              <a:t>Leverage technology to streamline your reporting processes.  Ensure that your data management systems are robust, secure, and capable of producing the required reports efficiently. This will not only help in compliance but also in responding quickly to any regulatory inquiries or changes.</a:t>
            </a:r>
          </a:p>
          <a:p>
            <a:pPr marR="0" lvl="1">
              <a:lnSpc>
                <a:spcPct val="107000"/>
              </a:lnSpc>
              <a:spcBef>
                <a:spcPts val="0"/>
              </a:spcBef>
              <a:spcAft>
                <a:spcPts val="800"/>
              </a:spcAft>
              <a:buSzPts val="1000"/>
              <a:tabLst>
                <a:tab pos="914400" algn="l"/>
              </a:tabLst>
            </a:pPr>
            <a:endParaRPr lang="en-US" sz="400" kern="0" dirty="0">
              <a:effectLst/>
              <a:latin typeface="Montserrat Light Light"/>
              <a:ea typeface="Times New Roman" panose="02020603050405020304" pitchFamily="18" charset="0"/>
              <a:cs typeface="Times New Roman" panose="02020603050405020304" pitchFamily="18" charset="0"/>
            </a:endParaRPr>
          </a:p>
          <a:p>
            <a:pPr marR="0" lvl="0">
              <a:lnSpc>
                <a:spcPct val="107000"/>
              </a:lnSpc>
              <a:spcBef>
                <a:spcPts val="0"/>
              </a:spcBef>
              <a:spcAft>
                <a:spcPts val="800"/>
              </a:spcAft>
              <a:tabLst>
                <a:tab pos="457200" algn="l"/>
              </a:tabLst>
            </a:pPr>
            <a:r>
              <a:rPr lang="en-US" b="1" kern="0" dirty="0">
                <a:effectLst/>
                <a:latin typeface="Montserrat Light Light"/>
                <a:ea typeface="Times New Roman" panose="02020603050405020304" pitchFamily="18" charset="0"/>
                <a:cs typeface="Times New Roman" panose="02020603050405020304" pitchFamily="18" charset="0"/>
              </a:rPr>
              <a:t>     6.   Stakeholder Engagement</a:t>
            </a:r>
            <a:r>
              <a:rPr lang="en-US" kern="0" dirty="0">
                <a:effectLst/>
                <a:latin typeface="Montserrat Light Light"/>
                <a:ea typeface="Times New Roman" panose="02020603050405020304" pitchFamily="18" charset="0"/>
                <a:cs typeface="Times New Roman" panose="02020603050405020304" pitchFamily="18" charset="0"/>
              </a:rPr>
              <a:t>:</a:t>
            </a:r>
            <a:endParaRPr lang="en-US" kern="100" dirty="0">
              <a:effectLst/>
              <a:latin typeface="Montserrat Light Light"/>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kern="0" dirty="0">
                <a:effectLst/>
                <a:latin typeface="Montserrat Light Light"/>
                <a:ea typeface="Times New Roman" panose="02020603050405020304" pitchFamily="18" charset="0"/>
                <a:cs typeface="Times New Roman" panose="02020603050405020304" pitchFamily="18" charset="0"/>
              </a:rPr>
              <a:t>Transparency in reporting fosters trust with your stakeholders, including clients, regulators, and the broader public. By maintaining clear and honest disclosure practices, you enhance your reputation and contribute to the overall stability and trust in the financial services sector.</a:t>
            </a:r>
          </a:p>
        </p:txBody>
      </p:sp>
      <p:sp>
        <p:nvSpPr>
          <p:cNvPr id="26" name="TextBox 26"/>
          <p:cNvSpPr txBox="1"/>
          <p:nvPr/>
        </p:nvSpPr>
        <p:spPr>
          <a:xfrm>
            <a:off x="527707" y="299422"/>
            <a:ext cx="8667899" cy="654025"/>
          </a:xfrm>
          <a:prstGeom prst="rect">
            <a:avLst/>
          </a:prstGeom>
        </p:spPr>
        <p:txBody>
          <a:bodyPr lIns="0" tIns="0" rIns="0" bIns="0" rtlCol="0" anchor="t">
            <a:spAutoFit/>
          </a:bodyPr>
          <a:lstStyle/>
          <a:p>
            <a:pPr algn="ctr">
              <a:lnSpc>
                <a:spcPts val="5081"/>
              </a:lnSpc>
            </a:pPr>
            <a:r>
              <a:rPr lang="en-US" sz="5239" spc="103" dirty="0">
                <a:solidFill>
                  <a:schemeClr val="accent1">
                    <a:lumMod val="40000"/>
                    <a:lumOff val="60000"/>
                  </a:schemeClr>
                </a:solidFill>
                <a:latin typeface="Montserrat Classic Bold"/>
              </a:rPr>
              <a:t>Reporting &amp; Disclosure</a:t>
            </a:r>
          </a:p>
        </p:txBody>
      </p:sp>
      <p:pic>
        <p:nvPicPr>
          <p:cNvPr id="31" name="Picture 25">
            <a:extLst>
              <a:ext uri="{FF2B5EF4-FFF2-40B4-BE49-F238E27FC236}">
                <a16:creationId xmlns:a16="http://schemas.microsoft.com/office/drawing/2014/main" id="{2DA494D9-A5F8-D5B5-7565-D25AB89859AC}"/>
              </a:ext>
            </a:extLst>
          </p:cNvPr>
          <p:cNvPicPr>
            <a:picLocks noChangeAspect="1"/>
          </p:cNvPicPr>
          <p:nvPr/>
        </p:nvPicPr>
        <p:blipFill rotWithShape="1">
          <a:blip r:embed="rId5"/>
          <a:srcRect l="-320" r="-597" b="800"/>
          <a:stretch/>
        </p:blipFill>
        <p:spPr>
          <a:xfrm>
            <a:off x="7565" y="-64192"/>
            <a:ext cx="9356968" cy="1298663"/>
          </a:xfrm>
          <a:prstGeom prst="rect">
            <a:avLst/>
          </a:prstGeom>
        </p:spPr>
      </p:pic>
      <p:sp>
        <p:nvSpPr>
          <p:cNvPr id="3" name="TextBox 5">
            <a:extLst>
              <a:ext uri="{FF2B5EF4-FFF2-40B4-BE49-F238E27FC236}">
                <a16:creationId xmlns:a16="http://schemas.microsoft.com/office/drawing/2014/main" id="{9E3F4166-8256-DBD3-29A5-27FCC68BFCC0}"/>
              </a:ext>
            </a:extLst>
          </p:cNvPr>
          <p:cNvSpPr txBox="1"/>
          <p:nvPr/>
        </p:nvSpPr>
        <p:spPr>
          <a:xfrm>
            <a:off x="134913" y="5257800"/>
            <a:ext cx="8473572" cy="1571264"/>
          </a:xfrm>
          <a:prstGeom prst="rect">
            <a:avLst/>
          </a:prstGeom>
        </p:spPr>
        <p:txBody>
          <a:bodyPr wrap="square" lIns="0" tIns="0" rIns="0" bIns="0" rtlCol="0" anchor="t">
            <a:spAutoFit/>
          </a:bodyPr>
          <a:lstStyle/>
          <a:p>
            <a:pPr marR="0" lvl="0">
              <a:lnSpc>
                <a:spcPct val="107000"/>
              </a:lnSpc>
              <a:spcBef>
                <a:spcPts val="0"/>
              </a:spcBef>
              <a:spcAft>
                <a:spcPts val="800"/>
              </a:spcAft>
              <a:tabLst>
                <a:tab pos="457200" algn="l"/>
              </a:tabLst>
            </a:pPr>
            <a:r>
              <a:rPr lang="en-US" b="1" kern="0" dirty="0">
                <a:effectLst/>
                <a:latin typeface="Montserrat Light Light"/>
                <a:ea typeface="Times New Roman" panose="02020603050405020304" pitchFamily="18" charset="0"/>
                <a:cs typeface="Times New Roman" panose="02020603050405020304" pitchFamily="18" charset="0"/>
              </a:rPr>
              <a:t>    7.    Continuous Improvement</a:t>
            </a:r>
            <a:r>
              <a:rPr lang="en-US" kern="0" dirty="0">
                <a:effectLst/>
                <a:latin typeface="Montserrat Light Light"/>
                <a:ea typeface="Times New Roman" panose="02020603050405020304" pitchFamily="18" charset="0"/>
                <a:cs typeface="Times New Roman" panose="02020603050405020304" pitchFamily="18" charset="0"/>
              </a:rPr>
              <a:t>:</a:t>
            </a:r>
            <a:endParaRPr lang="en-US" kern="100" dirty="0">
              <a:effectLst/>
              <a:latin typeface="Montserrat Light Light"/>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kern="0" dirty="0">
                <a:effectLst/>
                <a:latin typeface="Montserrat Light Light"/>
                <a:ea typeface="Times New Roman" panose="02020603050405020304" pitchFamily="18" charset="0"/>
                <a:cs typeface="Times New Roman" panose="02020603050405020304" pitchFamily="18" charset="0"/>
              </a:rPr>
              <a:t>Reporting and disclosure are not just compliance exercises; they are opportunities to review and improve your operations. Regularly assess your processes to identify areas for improvement, ensuring that your practices evolve with changing regulations and industry standards.</a:t>
            </a:r>
            <a:endParaRPr lang="en-US" kern="100" dirty="0">
              <a:effectLst/>
              <a:latin typeface="Montserrat Light Light"/>
              <a:ea typeface="Aptos" panose="020B0004020202020204" pitchFamily="34" charset="0"/>
              <a:cs typeface="Times New Roman" panose="02020603050405020304" pitchFamily="18" charset="0"/>
            </a:endParaRPr>
          </a:p>
        </p:txBody>
      </p:sp>
      <p:grpSp>
        <p:nvGrpSpPr>
          <p:cNvPr id="6" name="Group 16"/>
          <p:cNvGrpSpPr/>
          <p:nvPr/>
        </p:nvGrpSpPr>
        <p:grpSpPr>
          <a:xfrm>
            <a:off x="9110411" y="4791896"/>
            <a:ext cx="508276" cy="465904"/>
            <a:chOff x="0" y="0"/>
            <a:chExt cx="393852" cy="310936"/>
          </a:xfrm>
        </p:grpSpPr>
        <p:sp>
          <p:nvSpPr>
            <p:cNvPr id="7" name="Freeform 17"/>
            <p:cNvSpPr/>
            <p:nvPr/>
          </p:nvSpPr>
          <p:spPr>
            <a:xfrm>
              <a:off x="0" y="0"/>
              <a:ext cx="393827" cy="310896"/>
            </a:xfrm>
            <a:custGeom>
              <a:avLst/>
              <a:gdLst/>
              <a:ahLst/>
              <a:cxnLst/>
              <a:rect l="l" t="t" r="r" b="b"/>
              <a:pathLst>
                <a:path w="393827" h="310896">
                  <a:moveTo>
                    <a:pt x="222758" y="0"/>
                  </a:moveTo>
                  <a:lnTo>
                    <a:pt x="0" y="0"/>
                  </a:lnTo>
                  <a:lnTo>
                    <a:pt x="171196" y="155448"/>
                  </a:lnTo>
                  <a:lnTo>
                    <a:pt x="0" y="310896"/>
                  </a:lnTo>
                  <a:lnTo>
                    <a:pt x="222758" y="310896"/>
                  </a:lnTo>
                  <a:lnTo>
                    <a:pt x="393827" y="155448"/>
                  </a:lnTo>
                  <a:close/>
                </a:path>
              </a:pathLst>
            </a:custGeom>
            <a:solidFill>
              <a:srgbClr val="233DFF"/>
            </a:solidFill>
          </p:spPr>
          <p:txBody>
            <a:bodyPr/>
            <a:lstStyle/>
            <a:p>
              <a:endParaRPr lang="en-US" dirty="0"/>
            </a:p>
          </p:txBody>
        </p:sp>
      </p:grpSp>
      <p:grpSp>
        <p:nvGrpSpPr>
          <p:cNvPr id="20" name="Group 16">
            <a:extLst>
              <a:ext uri="{FF2B5EF4-FFF2-40B4-BE49-F238E27FC236}">
                <a16:creationId xmlns:a16="http://schemas.microsoft.com/office/drawing/2014/main" id="{1FAFFFC1-4832-4835-07AD-D8EE2C29692D}"/>
              </a:ext>
            </a:extLst>
          </p:cNvPr>
          <p:cNvGrpSpPr/>
          <p:nvPr/>
        </p:nvGrpSpPr>
        <p:grpSpPr>
          <a:xfrm>
            <a:off x="4114800" y="1725317"/>
            <a:ext cx="395824" cy="343285"/>
            <a:chOff x="0" y="0"/>
            <a:chExt cx="393852" cy="310936"/>
          </a:xfrm>
        </p:grpSpPr>
        <p:sp>
          <p:nvSpPr>
            <p:cNvPr id="21" name="Freeform 17">
              <a:extLst>
                <a:ext uri="{FF2B5EF4-FFF2-40B4-BE49-F238E27FC236}">
                  <a16:creationId xmlns:a16="http://schemas.microsoft.com/office/drawing/2014/main" id="{B2250BDF-D493-44D9-9503-F21CACF9375B}"/>
                </a:ext>
              </a:extLst>
            </p:cNvPr>
            <p:cNvSpPr/>
            <p:nvPr/>
          </p:nvSpPr>
          <p:spPr>
            <a:xfrm>
              <a:off x="0" y="0"/>
              <a:ext cx="393827" cy="310896"/>
            </a:xfrm>
            <a:custGeom>
              <a:avLst/>
              <a:gdLst/>
              <a:ahLst/>
              <a:cxnLst/>
              <a:rect l="l" t="t" r="r" b="b"/>
              <a:pathLst>
                <a:path w="393827" h="310896">
                  <a:moveTo>
                    <a:pt x="222758" y="0"/>
                  </a:moveTo>
                  <a:lnTo>
                    <a:pt x="0" y="0"/>
                  </a:lnTo>
                  <a:lnTo>
                    <a:pt x="171196" y="155448"/>
                  </a:lnTo>
                  <a:lnTo>
                    <a:pt x="0" y="310896"/>
                  </a:lnTo>
                  <a:lnTo>
                    <a:pt x="222758" y="310896"/>
                  </a:lnTo>
                  <a:lnTo>
                    <a:pt x="393827" y="155448"/>
                  </a:lnTo>
                  <a:close/>
                </a:path>
              </a:pathLst>
            </a:custGeom>
            <a:solidFill>
              <a:srgbClr val="233DFF"/>
            </a:solidFill>
          </p:spPr>
          <p:txBody>
            <a:bodyPr/>
            <a:lstStyle/>
            <a:p>
              <a:endParaRPr lang="en-US" dirty="0"/>
            </a:p>
          </p:txBody>
        </p:sp>
      </p:grpSp>
      <p:grpSp>
        <p:nvGrpSpPr>
          <p:cNvPr id="22" name="Group 16">
            <a:extLst>
              <a:ext uri="{FF2B5EF4-FFF2-40B4-BE49-F238E27FC236}">
                <a16:creationId xmlns:a16="http://schemas.microsoft.com/office/drawing/2014/main" id="{A132D951-AA3B-5F27-848A-D25699B30D4D}"/>
              </a:ext>
            </a:extLst>
          </p:cNvPr>
          <p:cNvGrpSpPr/>
          <p:nvPr/>
        </p:nvGrpSpPr>
        <p:grpSpPr>
          <a:xfrm>
            <a:off x="3200400" y="3531576"/>
            <a:ext cx="381000" cy="354624"/>
            <a:chOff x="0" y="0"/>
            <a:chExt cx="393852" cy="310936"/>
          </a:xfrm>
        </p:grpSpPr>
        <p:sp>
          <p:nvSpPr>
            <p:cNvPr id="23" name="Freeform 17">
              <a:extLst>
                <a:ext uri="{FF2B5EF4-FFF2-40B4-BE49-F238E27FC236}">
                  <a16:creationId xmlns:a16="http://schemas.microsoft.com/office/drawing/2014/main" id="{9CD9A16B-3190-55F0-B70F-423B149820B3}"/>
                </a:ext>
              </a:extLst>
            </p:cNvPr>
            <p:cNvSpPr/>
            <p:nvPr/>
          </p:nvSpPr>
          <p:spPr>
            <a:xfrm>
              <a:off x="0" y="0"/>
              <a:ext cx="393827" cy="310896"/>
            </a:xfrm>
            <a:custGeom>
              <a:avLst/>
              <a:gdLst/>
              <a:ahLst/>
              <a:cxnLst/>
              <a:rect l="l" t="t" r="r" b="b"/>
              <a:pathLst>
                <a:path w="393827" h="310896">
                  <a:moveTo>
                    <a:pt x="222758" y="0"/>
                  </a:moveTo>
                  <a:lnTo>
                    <a:pt x="0" y="0"/>
                  </a:lnTo>
                  <a:lnTo>
                    <a:pt x="171196" y="155448"/>
                  </a:lnTo>
                  <a:lnTo>
                    <a:pt x="0" y="310896"/>
                  </a:lnTo>
                  <a:lnTo>
                    <a:pt x="222758" y="310896"/>
                  </a:lnTo>
                  <a:lnTo>
                    <a:pt x="393827" y="155448"/>
                  </a:lnTo>
                  <a:close/>
                </a:path>
              </a:pathLst>
            </a:custGeom>
            <a:solidFill>
              <a:srgbClr val="233DFF"/>
            </a:solidFill>
          </p:spPr>
          <p:txBody>
            <a:bodyPr/>
            <a:lstStyle/>
            <a:p>
              <a:endParaRPr lang="en-US" dirty="0"/>
            </a:p>
          </p:txBody>
        </p:sp>
      </p:grpSp>
      <p:sp>
        <p:nvSpPr>
          <p:cNvPr id="25" name="Freeform 17">
            <a:extLst>
              <a:ext uri="{FF2B5EF4-FFF2-40B4-BE49-F238E27FC236}">
                <a16:creationId xmlns:a16="http://schemas.microsoft.com/office/drawing/2014/main" id="{CDD313C3-C1FB-CF76-6AED-E6D07101E2D1}"/>
              </a:ext>
            </a:extLst>
          </p:cNvPr>
          <p:cNvSpPr/>
          <p:nvPr/>
        </p:nvSpPr>
        <p:spPr>
          <a:xfrm>
            <a:off x="3200400" y="5293876"/>
            <a:ext cx="381000" cy="295974"/>
          </a:xfrm>
          <a:custGeom>
            <a:avLst/>
            <a:gdLst/>
            <a:ahLst/>
            <a:cxnLst/>
            <a:rect l="l" t="t" r="r" b="b"/>
            <a:pathLst>
              <a:path w="393827" h="310896">
                <a:moveTo>
                  <a:pt x="222758" y="0"/>
                </a:moveTo>
                <a:lnTo>
                  <a:pt x="0" y="0"/>
                </a:lnTo>
                <a:lnTo>
                  <a:pt x="171196" y="155448"/>
                </a:lnTo>
                <a:lnTo>
                  <a:pt x="0" y="310896"/>
                </a:lnTo>
                <a:lnTo>
                  <a:pt x="222758" y="310896"/>
                </a:lnTo>
                <a:lnTo>
                  <a:pt x="393827" y="155448"/>
                </a:lnTo>
                <a:close/>
              </a:path>
            </a:pathLst>
          </a:custGeom>
          <a:solidFill>
            <a:srgbClr val="233DFF"/>
          </a:solidFill>
        </p:spPr>
        <p:txBody>
          <a:bodyPr/>
          <a:lstStyle/>
          <a:p>
            <a:endParaRPr lang="en-US" dirty="0"/>
          </a:p>
        </p:txBody>
      </p:sp>
      <p:sp>
        <p:nvSpPr>
          <p:cNvPr id="9" name="Slide Number Placeholder 8">
            <a:extLst>
              <a:ext uri="{FF2B5EF4-FFF2-40B4-BE49-F238E27FC236}">
                <a16:creationId xmlns:a16="http://schemas.microsoft.com/office/drawing/2014/main" id="{837EEC6D-B131-49AB-DC24-3BEE09272EB5}"/>
              </a:ext>
            </a:extLst>
          </p:cNvPr>
          <p:cNvSpPr>
            <a:spLocks noGrp="1"/>
          </p:cNvSpPr>
          <p:nvPr>
            <p:ph type="sldNum" sz="quarter" idx="12"/>
          </p:nvPr>
        </p:nvSpPr>
        <p:spPr>
          <a:xfrm>
            <a:off x="7315200" y="6833215"/>
            <a:ext cx="2133600" cy="365125"/>
          </a:xfrm>
        </p:spPr>
        <p:txBody>
          <a:bodyPr/>
          <a:lstStyle/>
          <a:p>
            <a:fld id="{B6F15528-21DE-4FAA-801E-634DDDAF4B2B}" type="slidenum">
              <a:rPr lang="en-US" sz="1800" smtClean="0">
                <a:solidFill>
                  <a:schemeClr val="accent6">
                    <a:lumMod val="75000"/>
                  </a:schemeClr>
                </a:solidFill>
              </a:rPr>
              <a:pPr/>
              <a:t>7</a:t>
            </a:fld>
            <a:endParaRPr lang="en-US" sz="1800" dirty="0">
              <a:solidFill>
                <a:schemeClr val="accent6">
                  <a:lumMod val="75000"/>
                </a:schemeClr>
              </a:solidFill>
            </a:endParaRPr>
          </a:p>
        </p:txBody>
      </p:sp>
    </p:spTree>
    <p:extLst>
      <p:ext uri="{BB962C8B-B14F-4D97-AF65-F5344CB8AC3E}">
        <p14:creationId xmlns:p14="http://schemas.microsoft.com/office/powerpoint/2010/main" val="1038363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50A30"/>
        </a:soli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59757637-64B4-DA21-E6D0-BCEB413F4D7B}"/>
              </a:ext>
            </a:extLst>
          </p:cNvPr>
          <p:cNvPicPr>
            <a:picLocks noChangeAspect="1"/>
          </p:cNvPicPr>
          <p:nvPr/>
        </p:nvPicPr>
        <p:blipFill rotWithShape="1">
          <a:blip r:embed="rId3"/>
          <a:srcRect l="12565" t="1212" r="6685" b="32224"/>
          <a:stretch/>
        </p:blipFill>
        <p:spPr>
          <a:xfrm>
            <a:off x="-33191" y="1802501"/>
            <a:ext cx="9747338" cy="3716560"/>
          </a:xfrm>
          <a:prstGeom prst="rect">
            <a:avLst/>
          </a:prstGeom>
        </p:spPr>
      </p:pic>
      <p:pic>
        <p:nvPicPr>
          <p:cNvPr id="2" name="Picture 2"/>
          <p:cNvPicPr>
            <a:picLocks noChangeAspect="1"/>
          </p:cNvPicPr>
          <p:nvPr/>
        </p:nvPicPr>
        <p:blipFill>
          <a:blip r:embed="rId4"/>
          <a:srcRect t="59448" r="478" b="9730"/>
          <a:stretch>
            <a:fillRect/>
          </a:stretch>
        </p:blipFill>
        <p:spPr>
          <a:xfrm>
            <a:off x="-28050" y="41130"/>
            <a:ext cx="9779411" cy="1500110"/>
          </a:xfrm>
          <a:prstGeom prst="rect">
            <a:avLst/>
          </a:prstGeom>
        </p:spPr>
      </p:pic>
      <p:sp>
        <p:nvSpPr>
          <p:cNvPr id="5" name="TextBox 5"/>
          <p:cNvSpPr txBox="1"/>
          <p:nvPr/>
        </p:nvSpPr>
        <p:spPr>
          <a:xfrm>
            <a:off x="197631" y="1940089"/>
            <a:ext cx="8809234" cy="2833981"/>
          </a:xfrm>
          <a:prstGeom prst="rect">
            <a:avLst/>
          </a:prstGeom>
        </p:spPr>
        <p:txBody>
          <a:bodyPr wrap="square" lIns="0" tIns="0" rIns="0" bIns="0" rtlCol="0" anchor="t">
            <a:spAutoFit/>
          </a:bodyPr>
          <a:lstStyle/>
          <a:p>
            <a:pPr marR="0" lvl="0">
              <a:lnSpc>
                <a:spcPct val="107000"/>
              </a:lnSpc>
              <a:spcBef>
                <a:spcPts val="0"/>
              </a:spcBef>
              <a:spcAft>
                <a:spcPts val="800"/>
              </a:spcAft>
              <a:tabLst>
                <a:tab pos="457200" algn="l"/>
              </a:tabLst>
            </a:pPr>
            <a:r>
              <a:rPr lang="en-US" b="1" kern="0" dirty="0">
                <a:effectLst/>
                <a:latin typeface="Montserrat Light Light"/>
                <a:ea typeface="Times New Roman" panose="02020603050405020304" pitchFamily="18" charset="0"/>
                <a:cs typeface="Times New Roman" panose="02020603050405020304" pitchFamily="18" charset="0"/>
              </a:rPr>
              <a:t>   8.    Audit Readiness</a:t>
            </a:r>
            <a:r>
              <a:rPr lang="en-US" kern="0" dirty="0">
                <a:effectLst/>
                <a:latin typeface="Montserrat Light Light"/>
                <a:ea typeface="Times New Roman" panose="02020603050405020304" pitchFamily="18" charset="0"/>
                <a:cs typeface="Times New Roman" panose="02020603050405020304" pitchFamily="18" charset="0"/>
              </a:rPr>
              <a:t>:            </a:t>
            </a:r>
            <a:endParaRPr lang="en-US" kern="100" dirty="0">
              <a:effectLst/>
              <a:latin typeface="Montserrat Light Light"/>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800" kern="0" dirty="0">
                <a:effectLst/>
                <a:latin typeface="Montserrat Light Light"/>
                <a:ea typeface="Times New Roman" panose="02020603050405020304" pitchFamily="18" charset="0"/>
              </a:rPr>
              <a:t>Ensure that your organization is audit-ready at all times. Regular internal audits and reviews of your reporting processes can help identify any gaps or areas for improvement, reducing the risk of non-compliance during an external audit.</a:t>
            </a:r>
            <a:endParaRPr lang="en-US" kern="0" dirty="0">
              <a:effectLst/>
              <a:latin typeface="Montserrat Light Light"/>
              <a:ea typeface="Times New Roman" panose="02020603050405020304" pitchFamily="18" charset="0"/>
              <a:cs typeface="Times New Roman" panose="02020603050405020304" pitchFamily="18" charset="0"/>
            </a:endParaRPr>
          </a:p>
          <a:p>
            <a:pPr marR="0" lvl="1">
              <a:lnSpc>
                <a:spcPct val="107000"/>
              </a:lnSpc>
              <a:spcBef>
                <a:spcPts val="0"/>
              </a:spcBef>
              <a:spcAft>
                <a:spcPts val="800"/>
              </a:spcAft>
              <a:buSzPts val="1000"/>
              <a:tabLst>
                <a:tab pos="914400" algn="l"/>
              </a:tabLst>
            </a:pPr>
            <a:endParaRPr lang="en-US" sz="400" kern="0" dirty="0">
              <a:effectLst/>
              <a:latin typeface="Montserrat Light Light"/>
              <a:ea typeface="Times New Roman" panose="02020603050405020304" pitchFamily="18" charset="0"/>
              <a:cs typeface="Times New Roman" panose="02020603050405020304" pitchFamily="18" charset="0"/>
            </a:endParaRPr>
          </a:p>
          <a:p>
            <a:pPr marR="0" lvl="0">
              <a:lnSpc>
                <a:spcPct val="107000"/>
              </a:lnSpc>
              <a:spcBef>
                <a:spcPts val="0"/>
              </a:spcBef>
              <a:spcAft>
                <a:spcPts val="800"/>
              </a:spcAft>
              <a:tabLst>
                <a:tab pos="457200" algn="l"/>
              </a:tabLst>
            </a:pPr>
            <a:r>
              <a:rPr lang="en-US" b="1" kern="0" dirty="0">
                <a:effectLst/>
                <a:latin typeface="Montserrat Light Light"/>
                <a:ea typeface="Times New Roman" panose="02020603050405020304" pitchFamily="18" charset="0"/>
                <a:cs typeface="Times New Roman" panose="02020603050405020304" pitchFamily="18" charset="0"/>
              </a:rPr>
              <a:t>   9.   </a:t>
            </a:r>
            <a:r>
              <a:rPr lang="en-US" b="1" kern="0" dirty="0">
                <a:latin typeface="Montserrat Light Light"/>
                <a:ea typeface="Times New Roman" panose="02020603050405020304" pitchFamily="18" charset="0"/>
                <a:cs typeface="Times New Roman" panose="02020603050405020304" pitchFamily="18" charset="0"/>
              </a:rPr>
              <a:t>Ethical Consideration</a:t>
            </a:r>
            <a:r>
              <a:rPr lang="en-US" kern="0" dirty="0">
                <a:effectLst/>
                <a:latin typeface="Montserrat Light Light"/>
                <a:ea typeface="Times New Roman" panose="02020603050405020304" pitchFamily="18" charset="0"/>
                <a:cs typeface="Times New Roman" panose="02020603050405020304" pitchFamily="18" charset="0"/>
              </a:rPr>
              <a:t>:           </a:t>
            </a:r>
            <a:endParaRPr lang="en-US" kern="100" dirty="0">
              <a:effectLst/>
              <a:latin typeface="Montserrat Light Light"/>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kern="0" dirty="0">
                <a:effectLst/>
                <a:latin typeface="Montserrat Light Light"/>
                <a:ea typeface="Times New Roman" panose="02020603050405020304" pitchFamily="18" charset="0"/>
                <a:cs typeface="Times New Roman" panose="02020603050405020304" pitchFamily="18" charset="0"/>
              </a:rPr>
              <a:t>Beyond legal obligations, there is the ethical responsibility to report honestly and transparently. Ethical practices will build trust with clients and the </a:t>
            </a:r>
            <a:r>
              <a:rPr lang="en-US" kern="0" dirty="0">
                <a:latin typeface="Montserrat Light Light"/>
                <a:ea typeface="Times New Roman" panose="02020603050405020304" pitchFamily="18" charset="0"/>
                <a:cs typeface="Times New Roman" panose="02020603050405020304" pitchFamily="18" charset="0"/>
              </a:rPr>
              <a:t>FSC</a:t>
            </a:r>
            <a:r>
              <a:rPr lang="en-US" kern="0" dirty="0">
                <a:effectLst/>
                <a:latin typeface="Montserrat Light Light"/>
                <a:ea typeface="Times New Roman" panose="02020603050405020304" pitchFamily="18" charset="0"/>
                <a:cs typeface="Times New Roman" panose="02020603050405020304" pitchFamily="18" charset="0"/>
              </a:rPr>
              <a:t>, positioning your entity as a reliable and responsible service provider in the industry.</a:t>
            </a:r>
          </a:p>
        </p:txBody>
      </p:sp>
      <p:sp>
        <p:nvSpPr>
          <p:cNvPr id="26" name="TextBox 26"/>
          <p:cNvSpPr txBox="1"/>
          <p:nvPr/>
        </p:nvSpPr>
        <p:spPr>
          <a:xfrm>
            <a:off x="527707" y="299422"/>
            <a:ext cx="8667899" cy="654025"/>
          </a:xfrm>
          <a:prstGeom prst="rect">
            <a:avLst/>
          </a:prstGeom>
        </p:spPr>
        <p:txBody>
          <a:bodyPr lIns="0" tIns="0" rIns="0" bIns="0" rtlCol="0" anchor="t">
            <a:spAutoFit/>
          </a:bodyPr>
          <a:lstStyle/>
          <a:p>
            <a:pPr algn="ctr">
              <a:lnSpc>
                <a:spcPts val="5081"/>
              </a:lnSpc>
            </a:pPr>
            <a:r>
              <a:rPr lang="en-US" sz="5239" spc="103" dirty="0">
                <a:solidFill>
                  <a:schemeClr val="accent1">
                    <a:lumMod val="40000"/>
                    <a:lumOff val="60000"/>
                  </a:schemeClr>
                </a:solidFill>
                <a:latin typeface="Montserrat Classic Bold"/>
              </a:rPr>
              <a:t>Reporting &amp; Disclosure</a:t>
            </a:r>
          </a:p>
        </p:txBody>
      </p:sp>
      <p:pic>
        <p:nvPicPr>
          <p:cNvPr id="31" name="Picture 25">
            <a:extLst>
              <a:ext uri="{FF2B5EF4-FFF2-40B4-BE49-F238E27FC236}">
                <a16:creationId xmlns:a16="http://schemas.microsoft.com/office/drawing/2014/main" id="{2DA494D9-A5F8-D5B5-7565-D25AB89859AC}"/>
              </a:ext>
            </a:extLst>
          </p:cNvPr>
          <p:cNvPicPr>
            <a:picLocks noChangeAspect="1"/>
          </p:cNvPicPr>
          <p:nvPr/>
        </p:nvPicPr>
        <p:blipFill rotWithShape="1">
          <a:blip r:embed="rId5"/>
          <a:srcRect l="-320" r="-597" b="800"/>
          <a:stretch/>
        </p:blipFill>
        <p:spPr>
          <a:xfrm>
            <a:off x="134913" y="-22898"/>
            <a:ext cx="9356968" cy="1298663"/>
          </a:xfrm>
          <a:prstGeom prst="rect">
            <a:avLst/>
          </a:prstGeom>
        </p:spPr>
      </p:pic>
      <p:sp>
        <p:nvSpPr>
          <p:cNvPr id="3" name="TextBox 5">
            <a:extLst>
              <a:ext uri="{FF2B5EF4-FFF2-40B4-BE49-F238E27FC236}">
                <a16:creationId xmlns:a16="http://schemas.microsoft.com/office/drawing/2014/main" id="{9E3F4166-8256-DBD3-29A5-27FCC68BFCC0}"/>
              </a:ext>
            </a:extLst>
          </p:cNvPr>
          <p:cNvSpPr txBox="1"/>
          <p:nvPr/>
        </p:nvSpPr>
        <p:spPr>
          <a:xfrm>
            <a:off x="8890" y="4774551"/>
            <a:ext cx="9186716" cy="283219"/>
          </a:xfrm>
          <a:prstGeom prst="rect">
            <a:avLst/>
          </a:prstGeom>
        </p:spPr>
        <p:txBody>
          <a:bodyPr wrap="square" lIns="0" tIns="0" rIns="0" bIns="0" rtlCol="0" anchor="t">
            <a:spAutoFit/>
          </a:bodyPr>
          <a:lstStyle/>
          <a:p>
            <a:pPr marR="0" lvl="0">
              <a:lnSpc>
                <a:spcPct val="107000"/>
              </a:lnSpc>
              <a:spcBef>
                <a:spcPts val="0"/>
              </a:spcBef>
              <a:spcAft>
                <a:spcPts val="800"/>
              </a:spcAft>
              <a:tabLst>
                <a:tab pos="457200" algn="l"/>
              </a:tabLst>
            </a:pPr>
            <a:r>
              <a:rPr lang="en-US" b="1" kern="0" dirty="0">
                <a:effectLst/>
                <a:latin typeface="Montserrat Light Light"/>
                <a:ea typeface="Times New Roman" panose="02020603050405020304" pitchFamily="18" charset="0"/>
                <a:cs typeface="Times New Roman" panose="02020603050405020304" pitchFamily="18" charset="0"/>
              </a:rPr>
              <a:t>    </a:t>
            </a:r>
            <a:endParaRPr lang="en-US" kern="100" dirty="0">
              <a:effectLst/>
              <a:latin typeface="Montserrat Light Light"/>
              <a:ea typeface="Aptos" panose="020B0004020202020204" pitchFamily="34" charset="0"/>
              <a:cs typeface="Times New Roman" panose="02020603050405020304" pitchFamily="18" charset="0"/>
            </a:endParaRPr>
          </a:p>
        </p:txBody>
      </p:sp>
      <p:grpSp>
        <p:nvGrpSpPr>
          <p:cNvPr id="22" name="Group 16">
            <a:extLst>
              <a:ext uri="{FF2B5EF4-FFF2-40B4-BE49-F238E27FC236}">
                <a16:creationId xmlns:a16="http://schemas.microsoft.com/office/drawing/2014/main" id="{E376B71A-1515-8C32-A68A-F0842BA19D2D}"/>
              </a:ext>
            </a:extLst>
          </p:cNvPr>
          <p:cNvGrpSpPr/>
          <p:nvPr/>
        </p:nvGrpSpPr>
        <p:grpSpPr>
          <a:xfrm>
            <a:off x="2362200" y="1939608"/>
            <a:ext cx="295370" cy="233172"/>
            <a:chOff x="0" y="0"/>
            <a:chExt cx="393852" cy="310936"/>
          </a:xfrm>
        </p:grpSpPr>
        <p:sp>
          <p:nvSpPr>
            <p:cNvPr id="23" name="Freeform 17">
              <a:extLst>
                <a:ext uri="{FF2B5EF4-FFF2-40B4-BE49-F238E27FC236}">
                  <a16:creationId xmlns:a16="http://schemas.microsoft.com/office/drawing/2014/main" id="{44E70E3A-4FAA-5271-7CD5-8CA637FA4883}"/>
                </a:ext>
              </a:extLst>
            </p:cNvPr>
            <p:cNvSpPr/>
            <p:nvPr/>
          </p:nvSpPr>
          <p:spPr>
            <a:xfrm>
              <a:off x="0" y="0"/>
              <a:ext cx="393827" cy="310896"/>
            </a:xfrm>
            <a:custGeom>
              <a:avLst/>
              <a:gdLst/>
              <a:ahLst/>
              <a:cxnLst/>
              <a:rect l="l" t="t" r="r" b="b"/>
              <a:pathLst>
                <a:path w="393827" h="310896">
                  <a:moveTo>
                    <a:pt x="222758" y="0"/>
                  </a:moveTo>
                  <a:lnTo>
                    <a:pt x="0" y="0"/>
                  </a:lnTo>
                  <a:lnTo>
                    <a:pt x="171196" y="155448"/>
                  </a:lnTo>
                  <a:lnTo>
                    <a:pt x="0" y="310896"/>
                  </a:lnTo>
                  <a:lnTo>
                    <a:pt x="222758" y="310896"/>
                  </a:lnTo>
                  <a:lnTo>
                    <a:pt x="393827" y="155448"/>
                  </a:lnTo>
                  <a:close/>
                </a:path>
              </a:pathLst>
            </a:custGeom>
            <a:solidFill>
              <a:srgbClr val="233DFF"/>
            </a:solidFill>
          </p:spPr>
          <p:txBody>
            <a:bodyPr/>
            <a:lstStyle/>
            <a:p>
              <a:endParaRPr lang="en-US" dirty="0"/>
            </a:p>
          </p:txBody>
        </p:sp>
      </p:grpSp>
      <p:grpSp>
        <p:nvGrpSpPr>
          <p:cNvPr id="25" name="Group 16">
            <a:extLst>
              <a:ext uri="{FF2B5EF4-FFF2-40B4-BE49-F238E27FC236}">
                <a16:creationId xmlns:a16="http://schemas.microsoft.com/office/drawing/2014/main" id="{28B33EFE-A718-0DEC-7554-AD005D71CD78}"/>
              </a:ext>
            </a:extLst>
          </p:cNvPr>
          <p:cNvGrpSpPr/>
          <p:nvPr/>
        </p:nvGrpSpPr>
        <p:grpSpPr>
          <a:xfrm>
            <a:off x="2743200" y="3526064"/>
            <a:ext cx="381000" cy="263071"/>
            <a:chOff x="0" y="0"/>
            <a:chExt cx="393852" cy="310936"/>
          </a:xfrm>
        </p:grpSpPr>
        <p:sp>
          <p:nvSpPr>
            <p:cNvPr id="27" name="Freeform 17">
              <a:extLst>
                <a:ext uri="{FF2B5EF4-FFF2-40B4-BE49-F238E27FC236}">
                  <a16:creationId xmlns:a16="http://schemas.microsoft.com/office/drawing/2014/main" id="{25937DC2-56E8-146D-4051-7C76B0E83C65}"/>
                </a:ext>
              </a:extLst>
            </p:cNvPr>
            <p:cNvSpPr/>
            <p:nvPr/>
          </p:nvSpPr>
          <p:spPr>
            <a:xfrm>
              <a:off x="0" y="0"/>
              <a:ext cx="393827" cy="310896"/>
            </a:xfrm>
            <a:custGeom>
              <a:avLst/>
              <a:gdLst/>
              <a:ahLst/>
              <a:cxnLst/>
              <a:rect l="l" t="t" r="r" b="b"/>
              <a:pathLst>
                <a:path w="393827" h="310896">
                  <a:moveTo>
                    <a:pt x="222758" y="0"/>
                  </a:moveTo>
                  <a:lnTo>
                    <a:pt x="0" y="0"/>
                  </a:lnTo>
                  <a:lnTo>
                    <a:pt x="171196" y="155448"/>
                  </a:lnTo>
                  <a:lnTo>
                    <a:pt x="0" y="310896"/>
                  </a:lnTo>
                  <a:lnTo>
                    <a:pt x="222758" y="310896"/>
                  </a:lnTo>
                  <a:lnTo>
                    <a:pt x="393827" y="155448"/>
                  </a:lnTo>
                  <a:close/>
                </a:path>
              </a:pathLst>
            </a:custGeom>
            <a:solidFill>
              <a:srgbClr val="233DFF"/>
            </a:solidFill>
          </p:spPr>
          <p:txBody>
            <a:bodyPr/>
            <a:lstStyle/>
            <a:p>
              <a:endParaRPr lang="en-US" dirty="0"/>
            </a:p>
          </p:txBody>
        </p:sp>
      </p:grpSp>
      <p:sp>
        <p:nvSpPr>
          <p:cNvPr id="7" name="Slide Number Placeholder 6">
            <a:extLst>
              <a:ext uri="{FF2B5EF4-FFF2-40B4-BE49-F238E27FC236}">
                <a16:creationId xmlns:a16="http://schemas.microsoft.com/office/drawing/2014/main" id="{167A5710-D860-391A-8E93-264FF57DE4CD}"/>
              </a:ext>
            </a:extLst>
          </p:cNvPr>
          <p:cNvSpPr>
            <a:spLocks noGrp="1"/>
          </p:cNvSpPr>
          <p:nvPr>
            <p:ph type="sldNum" sz="quarter" idx="12"/>
          </p:nvPr>
        </p:nvSpPr>
        <p:spPr>
          <a:xfrm>
            <a:off x="7358281" y="6650653"/>
            <a:ext cx="2133600" cy="365125"/>
          </a:xfrm>
        </p:spPr>
        <p:txBody>
          <a:bodyPr/>
          <a:lstStyle/>
          <a:p>
            <a:fld id="{B6F15528-21DE-4FAA-801E-634DDDAF4B2B}" type="slidenum">
              <a:rPr lang="en-US" sz="1800" smtClean="0">
                <a:solidFill>
                  <a:schemeClr val="accent6">
                    <a:lumMod val="75000"/>
                  </a:schemeClr>
                </a:solidFill>
              </a:rPr>
              <a:pPr/>
              <a:t>8</a:t>
            </a:fld>
            <a:endParaRPr lang="en-US" sz="1800" dirty="0">
              <a:solidFill>
                <a:schemeClr val="accent6">
                  <a:lumMod val="75000"/>
                </a:schemeClr>
              </a:solidFill>
            </a:endParaRPr>
          </a:p>
        </p:txBody>
      </p:sp>
    </p:spTree>
    <p:extLst>
      <p:ext uri="{BB962C8B-B14F-4D97-AF65-F5344CB8AC3E}">
        <p14:creationId xmlns:p14="http://schemas.microsoft.com/office/powerpoint/2010/main" val="1779799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50A30"/>
        </a:solidFill>
        <a:effectLst/>
      </p:bgPr>
    </p:bg>
    <p:spTree>
      <p:nvGrpSpPr>
        <p:cNvPr id="1" name=""/>
        <p:cNvGrpSpPr/>
        <p:nvPr/>
      </p:nvGrpSpPr>
      <p:grpSpPr>
        <a:xfrm>
          <a:off x="0" y="0"/>
          <a:ext cx="0" cy="0"/>
          <a:chOff x="0" y="0"/>
          <a:chExt cx="0" cy="0"/>
        </a:xfrm>
      </p:grpSpPr>
      <p:sp>
        <p:nvSpPr>
          <p:cNvPr id="2" name="TextBox 2"/>
          <p:cNvSpPr txBox="1"/>
          <p:nvPr/>
        </p:nvSpPr>
        <p:spPr>
          <a:xfrm>
            <a:off x="3578735" y="2527199"/>
            <a:ext cx="6056733" cy="2866747"/>
          </a:xfrm>
          <a:prstGeom prst="rect">
            <a:avLst/>
          </a:prstGeom>
        </p:spPr>
        <p:txBody>
          <a:bodyPr wrap="square" lIns="0" tIns="0" rIns="0" bIns="0" rtlCol="0" anchor="t">
            <a:spAutoFit/>
          </a:bodyPr>
          <a:lstStyle/>
          <a:p>
            <a:pPr marL="285750" indent="-285750">
              <a:buFont typeface="Courier New" panose="02070309020205020404" pitchFamily="49" charset="0"/>
              <a:buChar char="o"/>
            </a:pPr>
            <a:r>
              <a:rPr lang="en-US" sz="2000" kern="100" dirty="0">
                <a:solidFill>
                  <a:schemeClr val="bg1"/>
                </a:solidFill>
                <a:effectLst/>
                <a:latin typeface="Montserrat Light Light"/>
                <a:ea typeface="Aptos" panose="020B0004020202020204" pitchFamily="34" charset="0"/>
                <a:cs typeface="Times New Roman" panose="02020603050405020304" pitchFamily="18" charset="0"/>
              </a:rPr>
              <a:t>Compliance Report – Form CRF/TCSP (Form12)    </a:t>
            </a:r>
          </a:p>
          <a:p>
            <a:r>
              <a:rPr lang="en-US" sz="2400" kern="100" dirty="0">
                <a:solidFill>
                  <a:schemeClr val="bg1"/>
                </a:solidFill>
                <a:effectLst/>
                <a:latin typeface="Montserrat Light Light"/>
                <a:ea typeface="Aptos" panose="020B0004020202020204" pitchFamily="34" charset="0"/>
                <a:cs typeface="Times New Roman" panose="02020603050405020304" pitchFamily="18" charset="0"/>
              </a:rPr>
              <a:t>       </a:t>
            </a:r>
            <a:r>
              <a:rPr lang="en-US" sz="1600" kern="100" dirty="0">
                <a:solidFill>
                  <a:schemeClr val="bg1"/>
                </a:solidFill>
                <a:effectLst/>
                <a:latin typeface="Montserrat Light Light"/>
                <a:ea typeface="Aptos" panose="020B0004020202020204" pitchFamily="34" charset="0"/>
                <a:cs typeface="Times New Roman" panose="02020603050405020304" pitchFamily="18" charset="0"/>
              </a:rPr>
              <a:t>Deadline three months after the calendar year</a:t>
            </a:r>
          </a:p>
          <a:p>
            <a:pPr>
              <a:lnSpc>
                <a:spcPct val="107000"/>
              </a:lnSpc>
            </a:pPr>
            <a:endParaRPr lang="en-US" sz="1000" kern="100" dirty="0">
              <a:solidFill>
                <a:schemeClr val="bg1"/>
              </a:solidFill>
              <a:effectLst/>
              <a:latin typeface="Montserrat Light Light"/>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2000" kern="100" dirty="0">
                <a:solidFill>
                  <a:schemeClr val="bg1"/>
                </a:solidFill>
                <a:effectLst/>
                <a:latin typeface="Montserrat Light Light"/>
                <a:ea typeface="Aptos" panose="020B0004020202020204" pitchFamily="34" charset="0"/>
                <a:cs typeface="Times New Roman" panose="02020603050405020304" pitchFamily="18" charset="0"/>
              </a:rPr>
              <a:t>Annual Information Return – Form AIR/TCSP (Form 13)</a:t>
            </a:r>
            <a:r>
              <a:rPr lang="en-US" sz="2400" kern="100" dirty="0">
                <a:solidFill>
                  <a:schemeClr val="bg1"/>
                </a:solidFill>
                <a:effectLst/>
                <a:latin typeface="Montserrat Light Light"/>
                <a:ea typeface="Aptos" panose="020B0004020202020204" pitchFamily="34" charset="0"/>
                <a:cs typeface="Times New Roman" panose="02020603050405020304" pitchFamily="18" charset="0"/>
              </a:rPr>
              <a:t>         </a:t>
            </a:r>
          </a:p>
          <a:p>
            <a:pPr marR="0" lvl="0" algn="l" defTabSz="914400" rtl="0" eaLnBrk="1" fontAlgn="auto" latinLnBrk="0" hangingPunct="1">
              <a:lnSpc>
                <a:spcPct val="100000"/>
              </a:lnSpc>
              <a:spcBef>
                <a:spcPts val="0"/>
              </a:spcBef>
              <a:spcAft>
                <a:spcPts val="0"/>
              </a:spcAft>
              <a:buClrTx/>
              <a:buSzTx/>
              <a:tabLst/>
              <a:defRPr/>
            </a:pPr>
            <a:r>
              <a:rPr lang="en-US" sz="2400" kern="100" dirty="0">
                <a:solidFill>
                  <a:schemeClr val="bg1"/>
                </a:solidFill>
                <a:effectLst/>
                <a:latin typeface="Montserrat Light Light"/>
                <a:ea typeface="Aptos" panose="020B0004020202020204" pitchFamily="34" charset="0"/>
                <a:cs typeface="Times New Roman" panose="02020603050405020304" pitchFamily="18" charset="0"/>
              </a:rPr>
              <a:t>       </a:t>
            </a:r>
            <a:r>
              <a:rPr kumimoji="0" lang="en-US" sz="1600" b="0" i="0" u="none" strike="noStrike" kern="100" cap="none" spc="0" normalizeH="0" baseline="0" noProof="0" dirty="0">
                <a:ln>
                  <a:noFill/>
                </a:ln>
                <a:solidFill>
                  <a:prstClr val="white"/>
                </a:solidFill>
                <a:effectLst/>
                <a:uLnTx/>
                <a:uFillTx/>
                <a:latin typeface="Montserrat Light Light"/>
                <a:ea typeface="Aptos" panose="020B0004020202020204" pitchFamily="34" charset="0"/>
                <a:cs typeface="Times New Roman" panose="02020603050405020304" pitchFamily="18" charset="0"/>
              </a:rPr>
              <a:t>Deadline three months after the calendar year</a:t>
            </a:r>
            <a:endParaRPr lang="en-US" sz="2400" kern="100" dirty="0">
              <a:solidFill>
                <a:schemeClr val="bg1"/>
              </a:solidFill>
              <a:effectLst/>
              <a:latin typeface="Montserrat Light Light"/>
              <a:ea typeface="Aptos" panose="020B0004020202020204" pitchFamily="34" charset="0"/>
              <a:cs typeface="Times New Roman" panose="02020603050405020304" pitchFamily="18" charset="0"/>
            </a:endParaRPr>
          </a:p>
          <a:p>
            <a:pPr>
              <a:lnSpc>
                <a:spcPct val="107000"/>
              </a:lnSpc>
            </a:pPr>
            <a:endParaRPr lang="en-US" sz="1000" kern="100" dirty="0">
              <a:solidFill>
                <a:schemeClr val="bg1"/>
              </a:solidFill>
              <a:effectLst/>
              <a:latin typeface="Montserrat Light Light"/>
              <a:ea typeface="Aptos" panose="020B0004020202020204" pitchFamily="34" charset="0"/>
              <a:cs typeface="Times New Roman" panose="02020603050405020304" pitchFamily="18" charset="0"/>
            </a:endParaRPr>
          </a:p>
          <a:p>
            <a:pPr marL="285750" indent="-285750">
              <a:lnSpc>
                <a:spcPct val="107000"/>
              </a:lnSpc>
              <a:spcAft>
                <a:spcPts val="800"/>
              </a:spcAft>
              <a:buFont typeface="Courier New" panose="02070309020205020404" pitchFamily="49" charset="0"/>
              <a:buChar char="o"/>
            </a:pPr>
            <a:r>
              <a:rPr lang="en-US" sz="2000" kern="100" dirty="0">
                <a:solidFill>
                  <a:schemeClr val="bg1"/>
                </a:solidFill>
                <a:effectLst/>
                <a:latin typeface="Montserrat Light Light"/>
                <a:ea typeface="Aptos" panose="020B0004020202020204" pitchFamily="34" charset="0"/>
                <a:cs typeface="Times New Roman" panose="02020603050405020304" pitchFamily="18" charset="0"/>
              </a:rPr>
              <a:t>Audited Financial Statements – Form 14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00" cap="none" spc="0" normalizeH="0" baseline="0" noProof="0" dirty="0">
                <a:ln>
                  <a:noFill/>
                </a:ln>
                <a:solidFill>
                  <a:prstClr val="white"/>
                </a:solidFill>
                <a:effectLst/>
                <a:uLnTx/>
                <a:uFillTx/>
                <a:latin typeface="Montserrat Light Light"/>
                <a:ea typeface="Aptos" panose="020B0004020202020204" pitchFamily="34" charset="0"/>
                <a:cs typeface="Times New Roman" panose="02020603050405020304" pitchFamily="18" charset="0"/>
              </a:rPr>
              <a:t>           Deadline three months after the financial year-end of the licensee</a:t>
            </a:r>
            <a:endParaRPr kumimoji="0" lang="en-US" sz="2400" b="0" i="0" u="none" strike="noStrike" kern="100" cap="none" spc="0" normalizeH="0" baseline="0" noProof="0" dirty="0">
              <a:ln>
                <a:noFill/>
              </a:ln>
              <a:solidFill>
                <a:prstClr val="white"/>
              </a:solidFill>
              <a:effectLst/>
              <a:uLnTx/>
              <a:uFillTx/>
              <a:latin typeface="Montserrat Light Light"/>
              <a:ea typeface="Aptos" panose="020B0004020202020204" pitchFamily="34" charset="0"/>
              <a:cs typeface="Times New Roman" panose="02020603050405020304" pitchFamily="18" charset="0"/>
            </a:endParaRPr>
          </a:p>
          <a:p>
            <a:pPr>
              <a:lnSpc>
                <a:spcPct val="107000"/>
              </a:lnSpc>
              <a:spcAft>
                <a:spcPts val="800"/>
              </a:spcAft>
            </a:pPr>
            <a:endParaRPr lang="en-US" sz="2400" kern="100" dirty="0">
              <a:solidFill>
                <a:schemeClr val="bg1"/>
              </a:solidFill>
              <a:effectLst/>
              <a:latin typeface="Montserrat Light Light"/>
              <a:ea typeface="Aptos" panose="020B0004020202020204" pitchFamily="34" charset="0"/>
              <a:cs typeface="Times New Roman" panose="02020603050405020304" pitchFamily="18" charset="0"/>
            </a:endParaRPr>
          </a:p>
        </p:txBody>
      </p:sp>
      <p:pic>
        <p:nvPicPr>
          <p:cNvPr id="4" name="Picture 4"/>
          <p:cNvPicPr>
            <a:picLocks noChangeAspect="1"/>
          </p:cNvPicPr>
          <p:nvPr/>
        </p:nvPicPr>
        <p:blipFill>
          <a:blip r:embed="rId3"/>
          <a:srcRect r="112" b="99089"/>
          <a:stretch>
            <a:fillRect/>
          </a:stretch>
        </p:blipFill>
        <p:spPr>
          <a:xfrm rot="5400000">
            <a:off x="179366" y="3571628"/>
            <a:ext cx="6479249" cy="59065"/>
          </a:xfrm>
          <a:prstGeom prst="rect">
            <a:avLst/>
          </a:prstGeom>
        </p:spPr>
      </p:pic>
      <p:grpSp>
        <p:nvGrpSpPr>
          <p:cNvPr id="5" name="Group 5"/>
          <p:cNvGrpSpPr/>
          <p:nvPr/>
        </p:nvGrpSpPr>
        <p:grpSpPr>
          <a:xfrm>
            <a:off x="948770" y="-475984"/>
            <a:ext cx="2237899" cy="951968"/>
            <a:chOff x="118145" y="1880838"/>
            <a:chExt cx="2983865" cy="1269291"/>
          </a:xfrm>
        </p:grpSpPr>
        <p:sp>
          <p:nvSpPr>
            <p:cNvPr id="6" name="Freeform 6"/>
            <p:cNvSpPr/>
            <p:nvPr/>
          </p:nvSpPr>
          <p:spPr>
            <a:xfrm>
              <a:off x="118145" y="1880838"/>
              <a:ext cx="2983865" cy="1269291"/>
            </a:xfrm>
            <a:custGeom>
              <a:avLst/>
              <a:gdLst/>
              <a:ahLst/>
              <a:cxnLst/>
              <a:rect l="l" t="t" r="r" b="b"/>
              <a:pathLst>
                <a:path w="2983865" h="2668905">
                  <a:moveTo>
                    <a:pt x="1514983" y="0"/>
                  </a:moveTo>
                  <a:lnTo>
                    <a:pt x="0" y="0"/>
                  </a:lnTo>
                  <a:lnTo>
                    <a:pt x="1469009" y="1334770"/>
                  </a:lnTo>
                  <a:lnTo>
                    <a:pt x="0" y="2668905"/>
                  </a:lnTo>
                  <a:lnTo>
                    <a:pt x="1514983" y="2668905"/>
                  </a:lnTo>
                  <a:lnTo>
                    <a:pt x="2983865" y="1334770"/>
                  </a:lnTo>
                  <a:close/>
                </a:path>
              </a:pathLst>
            </a:custGeom>
            <a:solidFill>
              <a:srgbClr val="F4F6FC"/>
            </a:solidFill>
          </p:spPr>
          <p:txBody>
            <a:bodyPr/>
            <a:lstStyle/>
            <a:p>
              <a:endParaRPr lang="en-US" dirty="0"/>
            </a:p>
          </p:txBody>
        </p:sp>
      </p:grpSp>
      <p:grpSp>
        <p:nvGrpSpPr>
          <p:cNvPr id="7" name="Group 7"/>
          <p:cNvGrpSpPr/>
          <p:nvPr/>
        </p:nvGrpSpPr>
        <p:grpSpPr>
          <a:xfrm>
            <a:off x="-10007" y="0"/>
            <a:ext cx="875675" cy="787223"/>
            <a:chOff x="0" y="0"/>
            <a:chExt cx="1167567" cy="1049631"/>
          </a:xfrm>
        </p:grpSpPr>
        <p:sp>
          <p:nvSpPr>
            <p:cNvPr id="8" name="Freeform 8"/>
            <p:cNvSpPr/>
            <p:nvPr/>
          </p:nvSpPr>
          <p:spPr>
            <a:xfrm>
              <a:off x="0" y="0"/>
              <a:ext cx="1167511" cy="1049655"/>
            </a:xfrm>
            <a:custGeom>
              <a:avLst/>
              <a:gdLst/>
              <a:ahLst/>
              <a:cxnLst/>
              <a:rect l="l" t="t" r="r" b="b"/>
              <a:pathLst>
                <a:path w="1167511" h="1049655">
                  <a:moveTo>
                    <a:pt x="592836" y="0"/>
                  </a:moveTo>
                  <a:lnTo>
                    <a:pt x="0" y="0"/>
                  </a:lnTo>
                  <a:lnTo>
                    <a:pt x="574802" y="524891"/>
                  </a:lnTo>
                  <a:lnTo>
                    <a:pt x="0" y="1049655"/>
                  </a:lnTo>
                  <a:lnTo>
                    <a:pt x="592836" y="1049655"/>
                  </a:lnTo>
                  <a:lnTo>
                    <a:pt x="1167511" y="524891"/>
                  </a:lnTo>
                  <a:close/>
                </a:path>
              </a:pathLst>
            </a:custGeom>
            <a:solidFill>
              <a:srgbClr val="F4F6FC"/>
            </a:solidFill>
          </p:spPr>
          <p:txBody>
            <a:bodyPr/>
            <a:lstStyle/>
            <a:p>
              <a:endParaRPr lang="en-US" dirty="0"/>
            </a:p>
          </p:txBody>
        </p:sp>
      </p:grpSp>
      <p:grpSp>
        <p:nvGrpSpPr>
          <p:cNvPr id="9" name="Group 9"/>
          <p:cNvGrpSpPr/>
          <p:nvPr/>
        </p:nvGrpSpPr>
        <p:grpSpPr>
          <a:xfrm>
            <a:off x="3403189" y="-267267"/>
            <a:ext cx="594883" cy="534533"/>
            <a:chOff x="0" y="0"/>
            <a:chExt cx="793177" cy="712711"/>
          </a:xfrm>
        </p:grpSpPr>
        <p:sp>
          <p:nvSpPr>
            <p:cNvPr id="10" name="Freeform 10"/>
            <p:cNvSpPr/>
            <p:nvPr/>
          </p:nvSpPr>
          <p:spPr>
            <a:xfrm>
              <a:off x="0" y="0"/>
              <a:ext cx="793115" cy="712724"/>
            </a:xfrm>
            <a:custGeom>
              <a:avLst/>
              <a:gdLst/>
              <a:ahLst/>
              <a:cxnLst/>
              <a:rect l="l" t="t" r="r" b="b"/>
              <a:pathLst>
                <a:path w="793115" h="712724">
                  <a:moveTo>
                    <a:pt x="402717" y="0"/>
                  </a:moveTo>
                  <a:lnTo>
                    <a:pt x="0" y="0"/>
                  </a:lnTo>
                  <a:lnTo>
                    <a:pt x="390525" y="356489"/>
                  </a:lnTo>
                  <a:lnTo>
                    <a:pt x="0" y="712724"/>
                  </a:lnTo>
                  <a:lnTo>
                    <a:pt x="402717" y="712724"/>
                  </a:lnTo>
                  <a:lnTo>
                    <a:pt x="793115" y="356489"/>
                  </a:lnTo>
                  <a:close/>
                </a:path>
              </a:pathLst>
            </a:custGeom>
            <a:solidFill>
              <a:srgbClr val="233DFF"/>
            </a:solidFill>
          </p:spPr>
          <p:txBody>
            <a:bodyPr/>
            <a:lstStyle/>
            <a:p>
              <a:endParaRPr lang="en-US" dirty="0"/>
            </a:p>
          </p:txBody>
        </p:sp>
      </p:grpSp>
      <p:sp>
        <p:nvSpPr>
          <p:cNvPr id="13" name="TextBox 13"/>
          <p:cNvSpPr txBox="1"/>
          <p:nvPr/>
        </p:nvSpPr>
        <p:spPr>
          <a:xfrm>
            <a:off x="3733800" y="475984"/>
            <a:ext cx="5706781" cy="1460015"/>
          </a:xfrm>
          <a:prstGeom prst="rect">
            <a:avLst/>
          </a:prstGeom>
        </p:spPr>
        <p:txBody>
          <a:bodyPr wrap="square" lIns="0" tIns="0" rIns="0" bIns="0" rtlCol="0" anchor="t">
            <a:spAutoFit/>
          </a:bodyPr>
          <a:lstStyle/>
          <a:p>
            <a:pPr marR="0" lvl="0" algn="just">
              <a:lnSpc>
                <a:spcPct val="107000"/>
              </a:lnSpc>
              <a:spcBef>
                <a:spcPts val="0"/>
              </a:spcBef>
              <a:spcAft>
                <a:spcPts val="800"/>
              </a:spcAft>
            </a:pPr>
            <a:r>
              <a:rPr lang="en-US" sz="3000" b="1" kern="100" dirty="0">
                <a:solidFill>
                  <a:schemeClr val="bg1"/>
                </a:solidFill>
                <a:effectLst/>
                <a:latin typeface="Montserrat Light Light"/>
                <a:ea typeface="Aptos" panose="020B0004020202020204" pitchFamily="34" charset="0"/>
                <a:cs typeface="Times New Roman" panose="02020603050405020304" pitchFamily="18" charset="0"/>
              </a:rPr>
              <a:t>In keeping with Regulation 14 of the TCSP Regulations, the following reports are to be filed by licensees:</a:t>
            </a:r>
          </a:p>
        </p:txBody>
      </p:sp>
      <p:sp>
        <p:nvSpPr>
          <p:cNvPr id="11" name="Slide Number Placeholder 10">
            <a:extLst>
              <a:ext uri="{FF2B5EF4-FFF2-40B4-BE49-F238E27FC236}">
                <a16:creationId xmlns:a16="http://schemas.microsoft.com/office/drawing/2014/main" id="{7276DE71-FC91-751F-C8B5-49C2F22C8C00}"/>
              </a:ext>
            </a:extLst>
          </p:cNvPr>
          <p:cNvSpPr>
            <a:spLocks noGrp="1"/>
          </p:cNvSpPr>
          <p:nvPr>
            <p:ph type="sldNum" sz="quarter" idx="12"/>
          </p:nvPr>
        </p:nvSpPr>
        <p:spPr>
          <a:xfrm>
            <a:off x="7366047" y="6690399"/>
            <a:ext cx="2133600" cy="365125"/>
          </a:xfrm>
        </p:spPr>
        <p:txBody>
          <a:bodyPr/>
          <a:lstStyle/>
          <a:p>
            <a:fld id="{B6F15528-21DE-4FAA-801E-634DDDAF4B2B}" type="slidenum">
              <a:rPr lang="en-US" sz="1800" smtClean="0">
                <a:solidFill>
                  <a:schemeClr val="accent6">
                    <a:lumMod val="75000"/>
                  </a:schemeClr>
                </a:solidFill>
              </a:rPr>
              <a:pPr/>
              <a:t>9</a:t>
            </a:fld>
            <a:endParaRPr lang="en-US" sz="1800" dirty="0">
              <a:solidFill>
                <a:schemeClr val="accent6">
                  <a:lumMod val="75000"/>
                </a:schemeClr>
              </a:solidFill>
            </a:endParaRPr>
          </a:p>
        </p:txBody>
      </p:sp>
      <p:sp>
        <p:nvSpPr>
          <p:cNvPr id="12" name="TextBox 11">
            <a:extLst>
              <a:ext uri="{FF2B5EF4-FFF2-40B4-BE49-F238E27FC236}">
                <a16:creationId xmlns:a16="http://schemas.microsoft.com/office/drawing/2014/main" id="{A588CDFA-3C6E-627E-64A2-63B3ECDCEA62}"/>
              </a:ext>
            </a:extLst>
          </p:cNvPr>
          <p:cNvSpPr txBox="1"/>
          <p:nvPr/>
        </p:nvSpPr>
        <p:spPr>
          <a:xfrm>
            <a:off x="-4181" y="505236"/>
            <a:ext cx="3263428" cy="5977085"/>
          </a:xfrm>
          <a:prstGeom prst="rect">
            <a:avLst/>
          </a:prstGeom>
          <a:noFill/>
        </p:spPr>
        <p:txBody>
          <a:bodyPr wrap="square">
            <a:spAutoFit/>
          </a:bodyPr>
          <a:lstStyle/>
          <a:p>
            <a:pPr marL="0" marR="0" lvl="0" indent="0" algn="ctr" defTabSz="914400" rtl="0" eaLnBrk="1" fontAlgn="auto" latinLnBrk="0" hangingPunct="1">
              <a:spcBef>
                <a:spcPts val="0"/>
              </a:spcBef>
              <a:buClrTx/>
              <a:buSzTx/>
              <a:buFontTx/>
              <a:buNone/>
              <a:tabLst/>
              <a:defRPr/>
            </a:pPr>
            <a:endParaRPr kumimoji="0" lang="en-US" sz="1000" b="0" i="0" u="none" strike="noStrike" kern="1200" cap="none" spc="114" normalizeH="0" baseline="0" noProof="0" dirty="0">
              <a:ln>
                <a:noFill/>
              </a:ln>
              <a:effectLst/>
              <a:uLnTx/>
              <a:uFillTx/>
              <a:latin typeface="Montserrat Classic Bold"/>
              <a:ea typeface="+mn-ea"/>
              <a:cs typeface="+mn-cs"/>
            </a:endParaRPr>
          </a:p>
          <a:p>
            <a:pPr marR="0" lvl="0" algn="ctr" defTabSz="914400" rtl="0" eaLnBrk="1" fontAlgn="auto" latinLnBrk="0" hangingPunct="1">
              <a:buClrTx/>
              <a:buSzTx/>
              <a:tabLst/>
              <a:defRPr/>
            </a:pPr>
            <a:r>
              <a:rPr kumimoji="0" lang="en-US" sz="3000" b="1" i="0" u="none" strike="noStrike" kern="100" cap="none" spc="0" normalizeH="0" baseline="0" noProof="0" dirty="0">
                <a:ln>
                  <a:noFill/>
                </a:ln>
                <a:solidFill>
                  <a:schemeClr val="bg1"/>
                </a:solidFill>
                <a:effectLst/>
                <a:uLnTx/>
                <a:uFillTx/>
                <a:latin typeface="Montserrat Light Light"/>
                <a:ea typeface="Aptos" panose="020B0004020202020204" pitchFamily="34" charset="0"/>
                <a:cs typeface="Times New Roman" panose="02020603050405020304" pitchFamily="18" charset="0"/>
              </a:rPr>
              <a:t>Bulletins and Guidelines issued by the FSC</a:t>
            </a:r>
          </a:p>
          <a:p>
            <a:pPr marR="0" lvl="0" algn="just" defTabSz="914400" rtl="0" eaLnBrk="1" fontAlgn="auto" latinLnBrk="0" hangingPunct="1">
              <a:buClrTx/>
              <a:buSzTx/>
              <a:tabLst/>
              <a:defRPr/>
            </a:pPr>
            <a:endParaRPr kumimoji="0" lang="en-US" b="1" i="0" u="none" strike="noStrike" kern="100" cap="none" spc="0" normalizeH="0" baseline="0" noProof="0" dirty="0">
              <a:ln>
                <a:noFill/>
              </a:ln>
              <a:solidFill>
                <a:schemeClr val="bg1"/>
              </a:solidFill>
              <a:effectLst/>
              <a:uLnTx/>
              <a:uFillTx/>
              <a:latin typeface="Montserrat Light Light"/>
              <a:ea typeface="Aptos" panose="020B0004020202020204" pitchFamily="34" charset="0"/>
              <a:cs typeface="Times New Roman" panose="02020603050405020304" pitchFamily="18" charset="0"/>
            </a:endParaRPr>
          </a:p>
          <a:p>
            <a:pPr marL="342900" indent="-342900" algn="just">
              <a:buFont typeface="Wingdings" panose="05000000000000000000" pitchFamily="2" charset="2"/>
              <a:buChar char="§"/>
              <a:defRPr/>
            </a:pPr>
            <a:r>
              <a:rPr kumimoji="0" lang="en-US" sz="2400" b="1" i="0" u="none" strike="noStrike" kern="100" cap="none" spc="0" normalizeH="0" baseline="0" noProof="0" dirty="0">
                <a:ln>
                  <a:noFill/>
                </a:ln>
                <a:solidFill>
                  <a:schemeClr val="bg1"/>
                </a:solidFill>
                <a:effectLst/>
                <a:uLnTx/>
                <a:uFillTx/>
                <a:latin typeface="Montserrat Light Light"/>
                <a:ea typeface="Aptos" panose="020B0004020202020204" pitchFamily="34" charset="0"/>
                <a:cs typeface="Times New Roman" panose="02020603050405020304" pitchFamily="18" charset="0"/>
              </a:rPr>
              <a:t>Information Bulletin For Service Providers: Submissions to the Financial Services Commission by Service Providers – RCTS-ADVI-22/07-0007</a:t>
            </a:r>
            <a:r>
              <a:rPr kumimoji="0" lang="en-US" sz="2400" b="0" i="0" u="none" strike="noStrike" kern="100" cap="none" spc="0" normalizeH="0" baseline="0" noProof="0" dirty="0">
                <a:ln>
                  <a:noFill/>
                </a:ln>
                <a:solidFill>
                  <a:schemeClr val="bg1"/>
                </a:solidFill>
                <a:effectLst/>
                <a:uLnTx/>
                <a:uFillTx/>
                <a:latin typeface="Montserrat Light Light"/>
                <a:ea typeface="Aptos" panose="020B0004020202020204" pitchFamily="34" charset="0"/>
                <a:cs typeface="Times New Roman" panose="02020603050405020304" pitchFamily="18" charset="0"/>
              </a:rPr>
              <a:t> </a:t>
            </a:r>
            <a:endParaRPr lang="en-US" sz="2400" kern="100" dirty="0">
              <a:solidFill>
                <a:schemeClr val="bg1"/>
              </a:solidFill>
              <a:latin typeface="Montserrat Light Light"/>
              <a:ea typeface="Aptos" panose="020B0004020202020204" pitchFamily="34" charset="0"/>
              <a:cs typeface="Times New Roman" panose="02020603050405020304" pitchFamily="18" charset="0"/>
            </a:endParaRPr>
          </a:p>
          <a:p>
            <a:pPr lvl="1" algn="just">
              <a:defRPr/>
            </a:pPr>
            <a:endParaRPr lang="en-US" kern="100" dirty="0">
              <a:solidFill>
                <a:schemeClr val="bg1"/>
              </a:solidFill>
              <a:latin typeface="Montserrat Light Light"/>
              <a:ea typeface="Aptos" panose="020B0004020202020204" pitchFamily="34" charset="0"/>
              <a:cs typeface="Times New Roman" panose="02020603050405020304" pitchFamily="18" charset="0"/>
            </a:endParaRPr>
          </a:p>
          <a:p>
            <a:pPr lvl="1">
              <a:defRPr/>
            </a:pPr>
            <a:r>
              <a:rPr kumimoji="0" lang="en-US" b="0" i="0" u="none" strike="noStrike" kern="100" cap="none" spc="0" normalizeH="0" baseline="0" noProof="0" dirty="0">
                <a:ln>
                  <a:noFill/>
                </a:ln>
                <a:solidFill>
                  <a:schemeClr val="bg1"/>
                </a:solidFill>
                <a:effectLst/>
                <a:uLnTx/>
                <a:uFillTx/>
                <a:latin typeface="Montserrat Light Light"/>
                <a:ea typeface="Aptos" panose="020B0004020202020204" pitchFamily="34" charset="0"/>
                <a:cs typeface="Times New Roman" panose="02020603050405020304" pitchFamily="18" charset="0"/>
              </a:rPr>
              <a:t>Outlines the reporting requirements of licensees</a:t>
            </a:r>
          </a:p>
          <a:p>
            <a:pPr marL="342900" marR="0" lvl="0" indent="-342900" algn="just" defTabSz="914400" rtl="0" eaLnBrk="1" fontAlgn="auto" latinLnBrk="0" hangingPunct="1">
              <a:lnSpc>
                <a:spcPct val="107000"/>
              </a:lnSpc>
              <a:spcBef>
                <a:spcPts val="0"/>
              </a:spcBef>
              <a:spcAft>
                <a:spcPts val="815"/>
              </a:spcAft>
              <a:buClrTx/>
              <a:buSzTx/>
              <a:buFont typeface="Courier New" panose="02070309020205020404" pitchFamily="49" charset="0"/>
              <a:buChar char="o"/>
              <a:tabLst/>
              <a:defRPr/>
            </a:pPr>
            <a:endParaRPr kumimoji="0" lang="en-US" sz="1800" b="0" i="0" u="none" strike="noStrike" kern="1200" cap="none" spc="0" normalizeH="0" baseline="0" noProof="0" dirty="0">
              <a:ln>
                <a:noFill/>
              </a:ln>
              <a:solidFill>
                <a:prstClr val="black"/>
              </a:solidFill>
              <a:effectLst/>
              <a:uLnTx/>
              <a:uFillTx/>
              <a:latin typeface="Montserrat Light Light"/>
              <a:ea typeface="+mn-ea"/>
              <a:cs typeface="+mn-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2875</TotalTime>
  <Words>1346</Words>
  <Application>Microsoft Office PowerPoint</Application>
  <PresentationFormat>Custom</PresentationFormat>
  <Paragraphs>182</Paragraphs>
  <Slides>15</Slides>
  <Notes>15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Aptos</vt:lpstr>
      <vt:lpstr>Arial Narrow</vt:lpstr>
      <vt:lpstr>Montserrat Classic Bold</vt:lpstr>
      <vt:lpstr>Times New Roman</vt:lpstr>
      <vt:lpstr>Wingdings</vt:lpstr>
      <vt:lpstr>Symbol</vt:lpstr>
      <vt:lpstr>Montserrat Light Bold</vt:lpstr>
      <vt:lpstr>Montserrat Light Light</vt:lpstr>
      <vt:lpstr>Courier New</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 Licensing and Registration.pptx</dc:title>
  <dc:creator>Karen Shaw Brown</dc:creator>
  <cp:lastModifiedBy>Karen Shaw Brown</cp:lastModifiedBy>
  <cp:revision>10</cp:revision>
  <cp:lastPrinted>2024-08-23T14:28:23Z</cp:lastPrinted>
  <dcterms:created xsi:type="dcterms:W3CDTF">2006-08-16T00:00:00Z</dcterms:created>
  <dcterms:modified xsi:type="dcterms:W3CDTF">2024-09-05T18:56:43Z</dcterms:modified>
  <dc:identifier>DAFQJdAeIuk</dc:identifier>
</cp:coreProperties>
</file>